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2" r:id="rId1"/>
  </p:sldMasterIdLst>
  <p:notesMasterIdLst>
    <p:notesMasterId r:id="rId22"/>
  </p:notesMasterIdLst>
  <p:sldIdLst>
    <p:sldId id="260" r:id="rId2"/>
    <p:sldId id="282" r:id="rId3"/>
    <p:sldId id="300" r:id="rId4"/>
    <p:sldId id="304" r:id="rId5"/>
    <p:sldId id="277" r:id="rId6"/>
    <p:sldId id="316" r:id="rId7"/>
    <p:sldId id="315" r:id="rId8"/>
    <p:sldId id="318" r:id="rId9"/>
    <p:sldId id="321" r:id="rId10"/>
    <p:sldId id="322" r:id="rId11"/>
    <p:sldId id="305" r:id="rId12"/>
    <p:sldId id="313" r:id="rId13"/>
    <p:sldId id="317" r:id="rId14"/>
    <p:sldId id="323" r:id="rId15"/>
    <p:sldId id="311" r:id="rId16"/>
    <p:sldId id="303" r:id="rId17"/>
    <p:sldId id="308" r:id="rId18"/>
    <p:sldId id="270" r:id="rId19"/>
    <p:sldId id="319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37F"/>
    <a:srgbClr val="0D4753"/>
    <a:srgbClr val="C01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4" autoAdjust="0"/>
    <p:restoredTop sz="94434" autoAdjust="0"/>
  </p:normalViewPr>
  <p:slideViewPr>
    <p:cSldViewPr snapToGrid="0">
      <p:cViewPr varScale="1">
        <p:scale>
          <a:sx n="124" d="100"/>
          <a:sy n="124" d="100"/>
        </p:scale>
        <p:origin x="104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E395D-62CB-447E-BD08-11E805417D0B}" type="datetimeFigureOut">
              <a:rPr lang="en-US" smtClean="0"/>
              <a:t>11/29/21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ECDC2-5A63-49D5-BC07-7C0B0C0E82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93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341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56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1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2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70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9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1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7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0ECDC2-5A63-49D5-BC07-7C0B0C0E82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7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3900-E07F-4BA6-B3F2-2164D0E6C850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9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EB76-CFEC-42A3-A460-F73A45093F28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11C0-01FE-4C70-97DC-08C5C1E7C2D5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0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6598-DE4C-4537-85AF-5CE39C6D3E6A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CB4B8-6403-494D-8936-6DA195B26D10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00A-284E-41B7-99F9-AC5DF27011A5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4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5CF07-1A13-46D7-9A50-E7A331A8846F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18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65C4-5B4D-444E-A028-BC75FFFA34E1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1B32B-8452-42F5-8A49-0EAC6B263FB5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0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DE974-F603-4D77-91E7-437BD39054A2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92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9F48-0372-4A1C-B4D7-019519F70BD6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2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41F9-9405-4496-B014-DB95F40DD5BA}" type="datetime1">
              <a:rPr lang="en-US" smtClean="0"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60F7B-5716-4810-A91D-46252C2EC1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3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8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degreesymbol.net/" TargetMode="Externa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.png"/><Relationship Id="rId21" Type="http://schemas.openxmlformats.org/officeDocument/2006/relationships/image" Target="../media/image42.png"/><Relationship Id="rId7" Type="http://schemas.openxmlformats.org/officeDocument/2006/relationships/image" Target="../media/image6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9.png"/><Relationship Id="rId19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5.svg"/><Relationship Id="rId22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7.tiff"/><Relationship Id="rId5" Type="http://schemas.openxmlformats.org/officeDocument/2006/relationships/image" Target="../media/image5.png"/><Relationship Id="rId10" Type="http://schemas.openxmlformats.org/officeDocument/2006/relationships/image" Target="../media/image46.tif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9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5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6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tif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4" y="1091297"/>
            <a:ext cx="8786812" cy="5111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2230" y="352871"/>
            <a:ext cx="11698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CLIQUE – Experience Luxury At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 Black" panose="020B0A04020102020204" pitchFamily="34" charset="0"/>
              </a:rPr>
              <a:t>Convenience</a:t>
            </a:r>
            <a:endParaRPr lang="en-US" sz="3200" b="1" i="1" dirty="0">
              <a:solidFill>
                <a:schemeClr val="accent5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5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2AB3C-6EE4-DF4B-A2AE-779DE1E27D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1280" y="2289278"/>
            <a:ext cx="4942851" cy="30994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43F5E9-C792-5549-857E-69D71286C735}"/>
              </a:ext>
            </a:extLst>
          </p:cNvPr>
          <p:cNvSpPr txBox="1"/>
          <p:nvPr/>
        </p:nvSpPr>
        <p:spPr>
          <a:xfrm>
            <a:off x="1246950" y="3481862"/>
            <a:ext cx="26188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Reactive Credit Scoring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To allow customers to increase credit line for more benefits &amp; increased financial literacy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B4DCF7-43A9-0443-BFC9-30CB80DE6817}"/>
              </a:ext>
            </a:extLst>
          </p:cNvPr>
          <p:cNvSpPr txBox="1"/>
          <p:nvPr/>
        </p:nvSpPr>
        <p:spPr>
          <a:xfrm>
            <a:off x="7615502" y="1213597"/>
            <a:ext cx="335388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Borrowing Avenue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By utilizing existing relationships and financial network portfolio in an organized &amp; professional manner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79D6BE-3887-AB41-BC30-9907B464ABFD}"/>
              </a:ext>
            </a:extLst>
          </p:cNvPr>
          <p:cNvSpPr txBox="1"/>
          <p:nvPr/>
        </p:nvSpPr>
        <p:spPr>
          <a:xfrm>
            <a:off x="1650393" y="1228218"/>
            <a:ext cx="27563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New Product &amp; Features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Credit line facility for F&amp;B services during need and additional guaranteed benefits of dining out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CAFDA5-9391-AD4D-9801-5F32546A84F2}"/>
              </a:ext>
            </a:extLst>
          </p:cNvPr>
          <p:cNvSpPr txBox="1"/>
          <p:nvPr/>
        </p:nvSpPr>
        <p:spPr>
          <a:xfrm>
            <a:off x="7621328" y="5388689"/>
            <a:ext cx="35891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On Demand Spending Potential</a:t>
            </a:r>
          </a:p>
          <a:p>
            <a:r>
              <a:rPr lang="en-US" sz="1400" dirty="0">
                <a:solidFill>
                  <a:srgbClr val="7030A0"/>
                </a:solidFill>
              </a:rPr>
              <a:t>No more dependency on regular cash flows &amp; a flexible solution for all occasions combined with increased risk-free spending potential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564DAC-F8DA-BD4D-93B3-1F89EE016227}"/>
              </a:ext>
            </a:extLst>
          </p:cNvPr>
          <p:cNvSpPr txBox="1"/>
          <p:nvPr/>
        </p:nvSpPr>
        <p:spPr>
          <a:xfrm>
            <a:off x="1898767" y="5416843"/>
            <a:ext cx="30572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 Fees &amp; Ease of Use</a:t>
            </a:r>
          </a:p>
          <a:p>
            <a:r>
              <a:rPr lang="en-US" sz="1400" dirty="0">
                <a:solidFill>
                  <a:srgbClr val="7030A0"/>
                </a:solidFill>
              </a:rPr>
              <a:t>Simple to use service without any hidden costs, allowing decorum &amp; savings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475FF7-0710-4248-9A57-66F6DC497110}"/>
              </a:ext>
            </a:extLst>
          </p:cNvPr>
          <p:cNvSpPr txBox="1"/>
          <p:nvPr/>
        </p:nvSpPr>
        <p:spPr>
          <a:xfrm>
            <a:off x="8694037" y="3366775"/>
            <a:ext cx="335388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Best Rates &amp; Flexible Terms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With long risk-free no-interest paying term, along with a range of payment plans at offer with different lenders to choose from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DB0819-4FE6-FA45-8EB8-7D572551DC8A}"/>
              </a:ext>
            </a:extLst>
          </p:cNvPr>
          <p:cNvSpPr txBox="1"/>
          <p:nvPr/>
        </p:nvSpPr>
        <p:spPr>
          <a:xfrm>
            <a:off x="5413131" y="2138963"/>
            <a:ext cx="2126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Bio-Authorization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dirty="0">
                <a:solidFill>
                  <a:srgbClr val="00B0F0"/>
                </a:solidFill>
              </a:rPr>
              <a:t>For Enhanced Safety</a:t>
            </a:r>
          </a:p>
        </p:txBody>
      </p:sp>
    </p:spTree>
    <p:extLst>
      <p:ext uri="{BB962C8B-B14F-4D97-AF65-F5344CB8AC3E}">
        <p14:creationId xmlns:p14="http://schemas.microsoft.com/office/powerpoint/2010/main" val="76678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5293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</a:t>
            </a:r>
            <a:r>
              <a:rPr lang="en-IN" sz="2700" b="1" dirty="0">
                <a:solidFill>
                  <a:srgbClr val="002060"/>
                </a:solidFill>
                <a:latin typeface="Arial Black" panose="020B0A040201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360° Benefits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565289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EA834D7-A2EF-6A46-ABBA-0D5B827D9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40957"/>
              </p:ext>
            </p:extLst>
          </p:nvPr>
        </p:nvGraphicFramePr>
        <p:xfrm>
          <a:off x="2356141" y="1153035"/>
          <a:ext cx="9334743" cy="2371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08318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155795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630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 in spend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customers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Bio-authorization to reduce 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ticket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presence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No joining or renewal fees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feature to 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Decorum &amp;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additional 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Innovative 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DE84CAF-C276-4344-BB6D-540EFA558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341778"/>
              </p:ext>
            </p:extLst>
          </p:nvPr>
        </p:nvGraphicFramePr>
        <p:xfrm>
          <a:off x="2356141" y="3561556"/>
          <a:ext cx="9334742" cy="28689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65704">
                  <a:extLst>
                    <a:ext uri="{9D8B030D-6E8A-4147-A177-3AD203B41FA5}">
                      <a16:colId xmlns:a16="http://schemas.microsoft.com/office/drawing/2014/main" val="2410251688"/>
                    </a:ext>
                  </a:extLst>
                </a:gridCol>
                <a:gridCol w="3098734">
                  <a:extLst>
                    <a:ext uri="{9D8B030D-6E8A-4147-A177-3AD203B41FA5}">
                      <a16:colId xmlns:a16="http://schemas.microsoft.com/office/drawing/2014/main" val="3548269709"/>
                    </a:ext>
                  </a:extLst>
                </a:gridCol>
                <a:gridCol w="2970304">
                  <a:extLst>
                    <a:ext uri="{9D8B030D-6E8A-4147-A177-3AD203B41FA5}">
                      <a16:colId xmlns:a16="http://schemas.microsoft.com/office/drawing/2014/main" val="764572299"/>
                    </a:ext>
                  </a:extLst>
                </a:gridCol>
              </a:tblGrid>
              <a:tr h="474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Consumers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Restaurants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MFI-NBFC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050849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Increased borrowing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Self-sufficiency at competitive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Untapped market – Millennials, Zoomers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0641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Enhanced financial literacy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Standardized &amp; organized system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Inclusive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588712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Reactive credit scoring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Reduced regulatory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Valued partnership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732835"/>
                  </a:ext>
                </a:extLst>
              </a:tr>
              <a:tr h="474342">
                <a:tc>
                  <a:txBody>
                    <a:bodyPr/>
                    <a:lstStyle/>
                    <a:p>
                      <a:r>
                        <a:rPr lang="en-US" dirty="0"/>
                        <a:t>Better rates than banks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Co-branding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Benefit from geographic expansions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43272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3F0A926-1305-BB4F-9DDA-0A2803684928}"/>
              </a:ext>
            </a:extLst>
          </p:cNvPr>
          <p:cNvSpPr/>
          <p:nvPr/>
        </p:nvSpPr>
        <p:spPr>
          <a:xfrm>
            <a:off x="1316180" y="1153035"/>
            <a:ext cx="845127" cy="2371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Eat now, Pay Later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DC3E53-F2F1-E248-9A42-D35B7D14FF53}"/>
              </a:ext>
            </a:extLst>
          </p:cNvPr>
          <p:cNvSpPr/>
          <p:nvPr/>
        </p:nvSpPr>
        <p:spPr>
          <a:xfrm>
            <a:off x="1320517" y="3554432"/>
            <a:ext cx="845127" cy="286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Microfinancing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5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Revenue &amp; Expenses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A26437A-76DA-D640-828A-97B353538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208" y="1321812"/>
            <a:ext cx="10704172" cy="48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99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3543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Phase Costing – Year 1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171222" y="1009322"/>
            <a:ext cx="10760961" cy="4762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33589" y="6583556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02932" y="6350119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9065C08-B9CF-E34A-AE5C-07D1402A2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79" y="1055399"/>
            <a:ext cx="9858971" cy="55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0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31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SWOT Appraisal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9448" y="1056610"/>
            <a:ext cx="10706782" cy="54636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2740" y="2221549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Unique service offerings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Cross-industry appeal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Digital marketing enabler for merchants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Payment flexibility for consumers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40184" y="2506151"/>
            <a:ext cx="4414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Brand Establishment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Competition from current market leaders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Credit cards, as an alternative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11815" y="4070762"/>
            <a:ext cx="43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Expansion of existing service aggregators into hospitality business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Global players developing BNPL products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1509" y="3867338"/>
            <a:ext cx="4622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First mover’s advantage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Rising customer expense on comfort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Additional borrowing option for consumers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Hospitality is an unexplored lending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Technology innovation</a:t>
            </a:r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7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1213" y="19568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PAYO (Australia) – A case study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92782" y="980716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3159" y="6314707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57229" y="6305868"/>
            <a:ext cx="27432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23B83-0CCF-7A49-B2E9-4FD2BE6FE2FA}"/>
              </a:ext>
            </a:extLst>
          </p:cNvPr>
          <p:cNvSpPr/>
          <p:nvPr/>
        </p:nvSpPr>
        <p:spPr>
          <a:xfrm>
            <a:off x="1244905" y="1071676"/>
            <a:ext cx="2885014" cy="5284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About PAYO</a:t>
            </a:r>
          </a:p>
          <a:p>
            <a:pPr algn="ctr"/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PAYO is an Australian company who have launched the world’s first Eat Now, Pay Later service in July 2021.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The are backed by an existing lender with substantial customer base in the operational regions.</a:t>
            </a: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endParaRPr lang="en-US" sz="1600" b="1" dirty="0">
              <a:solidFill>
                <a:srgbClr val="002060"/>
              </a:solidFill>
              <a:ea typeface="Bodoni Ornaments" pitchFamily="2" charset="0"/>
              <a:cs typeface="Castellar" panose="020F0502020204030204" pitchFamily="34" charset="0"/>
            </a:endParaRPr>
          </a:p>
          <a:p>
            <a:r>
              <a:rPr lang="en-US" sz="1600" b="1" dirty="0">
                <a:solidFill>
                  <a:srgbClr val="002060"/>
                </a:solidFill>
                <a:ea typeface="Bodoni Ornaments" pitchFamily="2" charset="0"/>
                <a:cs typeface="Castellar" panose="020F0502020204030204" pitchFamily="34" charset="0"/>
              </a:rPr>
              <a:t>Being the World’s first ENPL app, they have favorably placed themselves as market disrupters, driving investor’s interest &amp; confidence.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4A607F-4A43-3345-AA94-4964BF3530C3}"/>
              </a:ext>
            </a:extLst>
          </p:cNvPr>
          <p:cNvSpPr/>
          <p:nvPr/>
        </p:nvSpPr>
        <p:spPr>
          <a:xfrm>
            <a:off x="4129919" y="1070234"/>
            <a:ext cx="7642650" cy="5284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raphic 22" descr="Store outline">
            <a:extLst>
              <a:ext uri="{FF2B5EF4-FFF2-40B4-BE49-F238E27FC236}">
                <a16:creationId xmlns:a16="http://schemas.microsoft.com/office/drawing/2014/main" id="{E9FD5142-74E0-6247-B9A7-B4919D7E0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00277" y="1143132"/>
            <a:ext cx="654808" cy="65480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22E5C9-D1BC-9746-AAAE-1CC137037FC9}"/>
              </a:ext>
            </a:extLst>
          </p:cNvPr>
          <p:cNvSpPr txBox="1"/>
          <p:nvPr/>
        </p:nvSpPr>
        <p:spPr>
          <a:xfrm>
            <a:off x="5098142" y="112151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Within 3 months of launch, </a:t>
            </a:r>
            <a:r>
              <a:rPr lang="en-US" b="1" dirty="0">
                <a:solidFill>
                  <a:srgbClr val="7030A0"/>
                </a:solidFill>
              </a:rPr>
              <a:t>700+ merchants in 4 cities </a:t>
            </a:r>
            <a:r>
              <a:rPr lang="en-US" dirty="0"/>
              <a:t>&amp; growing at the pace of 200 merchants every month </a:t>
            </a:r>
          </a:p>
        </p:txBody>
      </p:sp>
      <p:pic>
        <p:nvPicPr>
          <p:cNvPr id="27" name="Graphic 26" descr="Internet Banking with solid fill">
            <a:extLst>
              <a:ext uri="{FF2B5EF4-FFF2-40B4-BE49-F238E27FC236}">
                <a16:creationId xmlns:a16="http://schemas.microsoft.com/office/drawing/2014/main" id="{2F432859-2E95-F146-9351-729A7B50A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77950" y="4861221"/>
            <a:ext cx="561874" cy="56187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7916FC7-A9B3-9C40-BBC7-00A597FBC981}"/>
              </a:ext>
            </a:extLst>
          </p:cNvPr>
          <p:cNvSpPr txBox="1"/>
          <p:nvPr/>
        </p:nvSpPr>
        <p:spPr>
          <a:xfrm>
            <a:off x="5132020" y="4776764"/>
            <a:ext cx="53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via PAYO app via QR codes with options for customer to recommend for PAYO business </a:t>
            </a:r>
          </a:p>
        </p:txBody>
      </p:sp>
      <p:pic>
        <p:nvPicPr>
          <p:cNvPr id="31" name="Graphic 30" descr="Exponential Graph outline">
            <a:extLst>
              <a:ext uri="{FF2B5EF4-FFF2-40B4-BE49-F238E27FC236}">
                <a16:creationId xmlns:a16="http://schemas.microsoft.com/office/drawing/2014/main" id="{14FDD341-2EBD-6248-AD50-501B3A19F1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9674" y="2719435"/>
            <a:ext cx="564614" cy="56461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DBB5DA-0268-3247-B2B9-65503D63C769}"/>
              </a:ext>
            </a:extLst>
          </p:cNvPr>
          <p:cNvSpPr txBox="1"/>
          <p:nvPr/>
        </p:nvSpPr>
        <p:spPr>
          <a:xfrm>
            <a:off x="5109986" y="264682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performing 50 restaurants have received thousands of transactions with recorded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order value increase of 60%</a:t>
            </a:r>
          </a:p>
        </p:txBody>
      </p:sp>
      <p:pic>
        <p:nvPicPr>
          <p:cNvPr id="34" name="Graphic 33" descr="Star-struck face outline with solid fill">
            <a:extLst>
              <a:ext uri="{FF2B5EF4-FFF2-40B4-BE49-F238E27FC236}">
                <a16:creationId xmlns:a16="http://schemas.microsoft.com/office/drawing/2014/main" id="{90F92612-23E1-AD4E-B7D4-C9E7592944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57754" y="3425372"/>
            <a:ext cx="604092" cy="6040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DD6AEB5-1CD6-0F4F-93F8-15D2EE84AAE4}"/>
              </a:ext>
            </a:extLst>
          </p:cNvPr>
          <p:cNvSpPr txBox="1"/>
          <p:nvPr/>
        </p:nvSpPr>
        <p:spPr>
          <a:xfrm>
            <a:off x="5119165" y="33941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Diners can discover restaurants, filter by preferences, call restaurant, book table and receive range of offers &amp; deals.</a:t>
            </a:r>
          </a:p>
        </p:txBody>
      </p:sp>
      <p:pic>
        <p:nvPicPr>
          <p:cNvPr id="37" name="Graphic 36" descr="Handshake with solid fill">
            <a:extLst>
              <a:ext uri="{FF2B5EF4-FFF2-40B4-BE49-F238E27FC236}">
                <a16:creationId xmlns:a16="http://schemas.microsoft.com/office/drawing/2014/main" id="{D612E982-725D-D148-8093-A7804852E0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41112" y="4084264"/>
            <a:ext cx="678841" cy="6788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0466286-2FA4-FB40-A2CF-57F8049A22D4}"/>
              </a:ext>
            </a:extLst>
          </p:cNvPr>
          <p:cNvSpPr txBox="1"/>
          <p:nvPr/>
        </p:nvSpPr>
        <p:spPr>
          <a:xfrm>
            <a:off x="5117327" y="4086365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Both restaurants &amp; customers are incentivized </a:t>
            </a:r>
            <a:r>
              <a:rPr lang="en-US" dirty="0"/>
              <a:t>for referring more paying users to the platform </a:t>
            </a:r>
          </a:p>
        </p:txBody>
      </p:sp>
      <p:pic>
        <p:nvPicPr>
          <p:cNvPr id="40" name="Graphic 39" descr="Stopwatch 25% outline">
            <a:extLst>
              <a:ext uri="{FF2B5EF4-FFF2-40B4-BE49-F238E27FC236}">
                <a16:creationId xmlns:a16="http://schemas.microsoft.com/office/drawing/2014/main" id="{D7831F22-F050-704E-B804-FB391537948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222905" y="1837200"/>
            <a:ext cx="654808" cy="6548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3125995-0939-3C40-8A84-66A32CC1B679}"/>
              </a:ext>
            </a:extLst>
          </p:cNvPr>
          <p:cNvSpPr txBox="1"/>
          <p:nvPr/>
        </p:nvSpPr>
        <p:spPr>
          <a:xfrm>
            <a:off x="5109986" y="1852740"/>
            <a:ext cx="5884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payments are divided across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 interest free EMIs, with only a quarter of payment to be made upfront.</a:t>
            </a:r>
          </a:p>
        </p:txBody>
      </p:sp>
      <p:pic>
        <p:nvPicPr>
          <p:cNvPr id="43" name="Graphic 42" descr="Fast Forward with solid fill">
            <a:extLst>
              <a:ext uri="{FF2B5EF4-FFF2-40B4-BE49-F238E27FC236}">
                <a16:creationId xmlns:a16="http://schemas.microsoft.com/office/drawing/2014/main" id="{CEAD0278-5321-1E47-8D75-46E3BF1E05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93022" y="5575395"/>
            <a:ext cx="693531" cy="69353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2107540-D4D2-BF49-A28D-8542144F7318}"/>
              </a:ext>
            </a:extLst>
          </p:cNvPr>
          <p:cNvSpPr txBox="1"/>
          <p:nvPr/>
        </p:nvSpPr>
        <p:spPr>
          <a:xfrm>
            <a:off x="5115490" y="5587001"/>
            <a:ext cx="6584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Instant approval &amp; discreet process </a:t>
            </a:r>
            <a:r>
              <a:rPr lang="en-US" dirty="0"/>
              <a:t>has given PAYO an edge over other modes of payments, eliminating need to carry wallets</a:t>
            </a:r>
          </a:p>
        </p:txBody>
      </p:sp>
    </p:spTree>
    <p:extLst>
      <p:ext uri="{BB962C8B-B14F-4D97-AF65-F5344CB8AC3E}">
        <p14:creationId xmlns:p14="http://schemas.microsoft.com/office/powerpoint/2010/main" val="309073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Customer Acquisition Strategy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17ECD8-3322-1F45-9338-64D7B57AF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852605"/>
              </p:ext>
            </p:extLst>
          </p:nvPr>
        </p:nvGraphicFramePr>
        <p:xfrm>
          <a:off x="1408340" y="1685696"/>
          <a:ext cx="10330266" cy="402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205">
                  <a:extLst>
                    <a:ext uri="{9D8B030D-6E8A-4147-A177-3AD203B41FA5}">
                      <a16:colId xmlns:a16="http://schemas.microsoft.com/office/drawing/2014/main" val="2686207966"/>
                    </a:ext>
                  </a:extLst>
                </a:gridCol>
                <a:gridCol w="3729519">
                  <a:extLst>
                    <a:ext uri="{9D8B030D-6E8A-4147-A177-3AD203B41FA5}">
                      <a16:colId xmlns:a16="http://schemas.microsoft.com/office/drawing/2014/main" val="516778469"/>
                    </a:ext>
                  </a:extLst>
                </a:gridCol>
                <a:gridCol w="2710542">
                  <a:extLst>
                    <a:ext uri="{9D8B030D-6E8A-4147-A177-3AD203B41FA5}">
                      <a16:colId xmlns:a16="http://schemas.microsoft.com/office/drawing/2014/main" val="1299421298"/>
                    </a:ext>
                  </a:extLst>
                </a:gridCol>
              </a:tblGrid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Merchant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Consumer Acquisition Strategy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47352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sales via dedicated regional teams (10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WAIU direct acquisition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(6-8k per location per month)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WAIU service acquisitions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536594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Corporate collaborations with multi-location hospitality 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Aggregation based model to increase 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enable increased time to market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97762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Pre/Post launch promotional &amp; marketing campaigns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 &amp; network advertisements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digital &amp; traditional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653335"/>
                  </a:ext>
                </a:extLst>
              </a:tr>
              <a:tr h="804634">
                <a:tc>
                  <a:txBody>
                    <a:bodyPr/>
                    <a:lstStyle/>
                    <a:p>
                      <a:r>
                        <a:rPr lang="en-US" dirty="0"/>
                        <a:t>Network tie-ups and contact center for customer servicing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Event tie-ups e.g., Ridermania, Ruggedian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2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74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Case Studies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172B10C-CA8F-1D4C-8330-B63CEFFE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90974"/>
              </p:ext>
            </p:extLst>
          </p:nvPr>
        </p:nvGraphicFramePr>
        <p:xfrm>
          <a:off x="2029741" y="1115643"/>
          <a:ext cx="874316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1246">
                  <a:extLst>
                    <a:ext uri="{9D8B030D-6E8A-4147-A177-3AD203B41FA5}">
                      <a16:colId xmlns:a16="http://schemas.microsoft.com/office/drawing/2014/main" val="353192386"/>
                    </a:ext>
                  </a:extLst>
                </a:gridCol>
                <a:gridCol w="1371807">
                  <a:extLst>
                    <a:ext uri="{9D8B030D-6E8A-4147-A177-3AD203B41FA5}">
                      <a16:colId xmlns:a16="http://schemas.microsoft.com/office/drawing/2014/main" val="413299380"/>
                    </a:ext>
                  </a:extLst>
                </a:gridCol>
                <a:gridCol w="1647176">
                  <a:extLst>
                    <a:ext uri="{9D8B030D-6E8A-4147-A177-3AD203B41FA5}">
                      <a16:colId xmlns:a16="http://schemas.microsoft.com/office/drawing/2014/main" val="2386173288"/>
                    </a:ext>
                  </a:extLst>
                </a:gridCol>
                <a:gridCol w="1594304">
                  <a:extLst>
                    <a:ext uri="{9D8B030D-6E8A-4147-A177-3AD203B41FA5}">
                      <a16:colId xmlns:a16="http://schemas.microsoft.com/office/drawing/2014/main" val="1093151478"/>
                    </a:ext>
                  </a:extLst>
                </a:gridCol>
                <a:gridCol w="1748633">
                  <a:extLst>
                    <a:ext uri="{9D8B030D-6E8A-4147-A177-3AD203B41FA5}">
                      <a16:colId xmlns:a16="http://schemas.microsoft.com/office/drawing/2014/main" val="3974346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Company / Particular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Dineout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Magicpin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Eazydiner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Devourin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41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2012, Noida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Gurgaon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2014, Delhi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2015, Pune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70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69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Booking, Rewards, Payments,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 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Discovery,</a:t>
                      </a:r>
                    </a:p>
                    <a:p>
                      <a:r>
                        <a:rPr lang="en-US" dirty="0"/>
                        <a:t>Payment,</a:t>
                      </a:r>
                    </a:p>
                    <a:p>
                      <a:r>
                        <a:rPr lang="en-US" dirty="0"/>
                        <a:t>Rewards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POS,</a:t>
                      </a:r>
                    </a:p>
                    <a:p>
                      <a:r>
                        <a:rPr lang="en-US" dirty="0"/>
                        <a:t>SCM,</a:t>
                      </a:r>
                    </a:p>
                    <a:p>
                      <a:r>
                        <a:rPr lang="en-US" dirty="0"/>
                        <a:t>Data Analytics,</a:t>
                      </a:r>
                    </a:p>
                    <a:p>
                      <a:r>
                        <a:rPr lang="en-US" dirty="0"/>
                        <a:t>CRM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171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 Cities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14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u="sng" dirty="0"/>
                        <a:t>Acquisition</a:t>
                      </a:r>
                    </a:p>
                    <a:p>
                      <a:r>
                        <a:rPr lang="en-US" dirty="0"/>
                        <a:t>Restaurant /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50K / 2.5CR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1.5L / 50L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10K / 30L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/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96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Investments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$100MN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$43M</a:t>
                      </a:r>
                    </a:p>
                    <a:p>
                      <a:r>
                        <a:rPr lang="en-US" dirty="0"/>
                        <a:t>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$16M</a:t>
                      </a:r>
                    </a:p>
                    <a:p>
                      <a:r>
                        <a:rPr lang="en-US" dirty="0"/>
                        <a:t>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$150K</a:t>
                      </a:r>
                    </a:p>
                    <a:p>
                      <a:r>
                        <a:rPr lang="en-US" dirty="0"/>
                        <a:t>(2016)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0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3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YoY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154% 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415%</a:t>
                      </a:r>
                    </a:p>
                    <a:p>
                      <a:r>
                        <a:rPr lang="en-US" dirty="0"/>
                        <a:t>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400%</a:t>
                      </a:r>
                    </a:p>
                    <a:p>
                      <a:r>
                        <a:rPr lang="en-US" dirty="0"/>
                        <a:t>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6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36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070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51407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Project Plan – 6 Phased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BDEA8EB3-34D7-4386-A5BF-C0D10BE34AA1}"/>
              </a:ext>
            </a:extLst>
          </p:cNvPr>
          <p:cNvSpPr/>
          <p:nvPr/>
        </p:nvSpPr>
        <p:spPr>
          <a:xfrm>
            <a:off x="4233919" y="5464890"/>
            <a:ext cx="945180" cy="87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9" h="21600" extrusionOk="0">
                <a:moveTo>
                  <a:pt x="13399" y="0"/>
                </a:moveTo>
                <a:lnTo>
                  <a:pt x="7761" y="0"/>
                </a:lnTo>
                <a:cubicBezTo>
                  <a:pt x="5999" y="0"/>
                  <a:pt x="4365" y="1031"/>
                  <a:pt x="3484" y="2716"/>
                </a:cubicBezTo>
                <a:lnTo>
                  <a:pt x="661" y="8084"/>
                </a:lnTo>
                <a:cubicBezTo>
                  <a:pt x="-220" y="9761"/>
                  <a:pt x="-220" y="11831"/>
                  <a:pt x="661" y="13516"/>
                </a:cubicBezTo>
                <a:lnTo>
                  <a:pt x="3484" y="18884"/>
                </a:lnTo>
                <a:cubicBezTo>
                  <a:pt x="4365" y="20561"/>
                  <a:pt x="5999" y="21600"/>
                  <a:pt x="7761" y="21600"/>
                </a:cubicBezTo>
                <a:lnTo>
                  <a:pt x="13399" y="21600"/>
                </a:lnTo>
                <a:cubicBezTo>
                  <a:pt x="15161" y="21600"/>
                  <a:pt x="16795" y="20569"/>
                  <a:pt x="17676" y="18884"/>
                </a:cubicBezTo>
                <a:lnTo>
                  <a:pt x="20499" y="13516"/>
                </a:lnTo>
                <a:cubicBezTo>
                  <a:pt x="21380" y="11839"/>
                  <a:pt x="21380" y="9769"/>
                  <a:pt x="20499" y="8084"/>
                </a:cubicBezTo>
                <a:lnTo>
                  <a:pt x="17676" y="2716"/>
                </a:lnTo>
                <a:cubicBezTo>
                  <a:pt x="16795" y="1031"/>
                  <a:pt x="15161" y="0"/>
                  <a:pt x="1339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28575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2F8735C0-AA8E-41E9-9EEA-516F88F8DF4A}"/>
              </a:ext>
            </a:extLst>
          </p:cNvPr>
          <p:cNvSpPr/>
          <p:nvPr/>
        </p:nvSpPr>
        <p:spPr>
          <a:xfrm>
            <a:off x="3409452" y="4070279"/>
            <a:ext cx="3029183" cy="231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88" y="3154"/>
                </a:moveTo>
                <a:lnTo>
                  <a:pt x="634" y="7653"/>
                </a:lnTo>
                <a:cubicBezTo>
                  <a:pt x="-211" y="9603"/>
                  <a:pt x="-211" y="12003"/>
                  <a:pt x="634" y="13953"/>
                </a:cubicBezTo>
                <a:lnTo>
                  <a:pt x="3954" y="21600"/>
                </a:lnTo>
                <a:lnTo>
                  <a:pt x="5179" y="21600"/>
                </a:lnTo>
                <a:lnTo>
                  <a:pt x="3084" y="16772"/>
                </a:lnTo>
                <a:cubicBezTo>
                  <a:pt x="2239" y="14823"/>
                  <a:pt x="2239" y="12422"/>
                  <a:pt x="3084" y="10473"/>
                </a:cubicBezTo>
                <a:lnTo>
                  <a:pt x="3813" y="8795"/>
                </a:lnTo>
                <a:cubicBezTo>
                  <a:pt x="4658" y="6846"/>
                  <a:pt x="6222" y="5644"/>
                  <a:pt x="7915" y="5644"/>
                </a:cubicBezTo>
                <a:lnTo>
                  <a:pt x="17021" y="5644"/>
                </a:lnTo>
                <a:cubicBezTo>
                  <a:pt x="18966" y="5644"/>
                  <a:pt x="20676" y="3934"/>
                  <a:pt x="21216" y="1447"/>
                </a:cubicBezTo>
                <a:lnTo>
                  <a:pt x="21247" y="1300"/>
                </a:lnTo>
                <a:cubicBezTo>
                  <a:pt x="21389" y="649"/>
                  <a:pt x="21020" y="0"/>
                  <a:pt x="20512" y="0"/>
                </a:cubicBezTo>
                <a:lnTo>
                  <a:pt x="6690" y="0"/>
                </a:lnTo>
                <a:cubicBezTo>
                  <a:pt x="4997" y="3"/>
                  <a:pt x="3433" y="1205"/>
                  <a:pt x="2588" y="3154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02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6E6D8058-D984-43BD-8DAF-59BD0C48F36E}"/>
              </a:ext>
            </a:extLst>
          </p:cNvPr>
          <p:cNvSpPr/>
          <p:nvPr/>
        </p:nvSpPr>
        <p:spPr>
          <a:xfrm>
            <a:off x="2980795" y="3377758"/>
            <a:ext cx="3918358" cy="30046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4" h="21600" extrusionOk="0">
                <a:moveTo>
                  <a:pt x="3034" y="2517"/>
                </a:moveTo>
                <a:lnTo>
                  <a:pt x="510" y="8289"/>
                </a:lnTo>
                <a:cubicBezTo>
                  <a:pt x="-170" y="9844"/>
                  <a:pt x="-170" y="11760"/>
                  <a:pt x="510" y="13316"/>
                </a:cubicBezTo>
                <a:lnTo>
                  <a:pt x="4134" y="21600"/>
                </a:lnTo>
                <a:lnTo>
                  <a:pt x="5070" y="21600"/>
                </a:lnTo>
                <a:lnTo>
                  <a:pt x="2380" y="15453"/>
                </a:lnTo>
                <a:cubicBezTo>
                  <a:pt x="1700" y="13898"/>
                  <a:pt x="1700" y="11981"/>
                  <a:pt x="2380" y="10426"/>
                </a:cubicBezTo>
                <a:lnTo>
                  <a:pt x="3970" y="6794"/>
                </a:lnTo>
                <a:cubicBezTo>
                  <a:pt x="4650" y="5238"/>
                  <a:pt x="5909" y="4279"/>
                  <a:pt x="7270" y="4279"/>
                </a:cubicBezTo>
                <a:lnTo>
                  <a:pt x="18057" y="4279"/>
                </a:lnTo>
                <a:cubicBezTo>
                  <a:pt x="19565" y="4279"/>
                  <a:pt x="20891" y="2963"/>
                  <a:pt x="21310" y="1049"/>
                </a:cubicBezTo>
                <a:lnTo>
                  <a:pt x="21320" y="1001"/>
                </a:lnTo>
                <a:cubicBezTo>
                  <a:pt x="21430" y="499"/>
                  <a:pt x="21144" y="0"/>
                  <a:pt x="20750" y="0"/>
                </a:cubicBezTo>
                <a:lnTo>
                  <a:pt x="6334" y="0"/>
                </a:lnTo>
                <a:cubicBezTo>
                  <a:pt x="4972" y="2"/>
                  <a:pt x="3716" y="962"/>
                  <a:pt x="3034" y="2517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03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BA0E7F-B487-4DD3-B391-4074F1054D57}"/>
              </a:ext>
            </a:extLst>
          </p:cNvPr>
          <p:cNvSpPr/>
          <p:nvPr/>
        </p:nvSpPr>
        <p:spPr>
          <a:xfrm>
            <a:off x="2552142" y="2658350"/>
            <a:ext cx="4876016" cy="372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3223" y="2226"/>
                </a:moveTo>
                <a:lnTo>
                  <a:pt x="451" y="8579"/>
                </a:lnTo>
                <a:cubicBezTo>
                  <a:pt x="-150" y="9955"/>
                  <a:pt x="-150" y="11649"/>
                  <a:pt x="451" y="13025"/>
                </a:cubicBezTo>
                <a:lnTo>
                  <a:pt x="4194" y="21600"/>
                </a:lnTo>
                <a:lnTo>
                  <a:pt x="4949" y="21600"/>
                </a:lnTo>
                <a:lnTo>
                  <a:pt x="1960" y="14753"/>
                </a:lnTo>
                <a:cubicBezTo>
                  <a:pt x="1360" y="13377"/>
                  <a:pt x="1360" y="11683"/>
                  <a:pt x="1960" y="10307"/>
                </a:cubicBezTo>
                <a:lnTo>
                  <a:pt x="3980" y="5682"/>
                </a:lnTo>
                <a:cubicBezTo>
                  <a:pt x="4580" y="4306"/>
                  <a:pt x="5689" y="3458"/>
                  <a:pt x="6890" y="3458"/>
                </a:cubicBezTo>
                <a:lnTo>
                  <a:pt x="18733" y="3458"/>
                </a:lnTo>
                <a:cubicBezTo>
                  <a:pt x="19947" y="3458"/>
                  <a:pt x="21015" y="2396"/>
                  <a:pt x="21352" y="852"/>
                </a:cubicBezTo>
                <a:lnTo>
                  <a:pt x="21362" y="807"/>
                </a:lnTo>
                <a:cubicBezTo>
                  <a:pt x="21450" y="403"/>
                  <a:pt x="21220" y="0"/>
                  <a:pt x="20903" y="0"/>
                </a:cubicBezTo>
                <a:lnTo>
                  <a:pt x="6134" y="0"/>
                </a:lnTo>
                <a:cubicBezTo>
                  <a:pt x="4933" y="4"/>
                  <a:pt x="3824" y="850"/>
                  <a:pt x="3223" y="2226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04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2117592" y="1962307"/>
            <a:ext cx="5793353" cy="4420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05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AC0F8C9D-4E7D-4884-A33C-9AB9C16D1803}"/>
              </a:ext>
            </a:extLst>
          </p:cNvPr>
          <p:cNvSpPr/>
          <p:nvPr/>
        </p:nvSpPr>
        <p:spPr>
          <a:xfrm>
            <a:off x="3811999" y="4772405"/>
            <a:ext cx="2159608" cy="1610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21" h="21600" extrusionOk="0">
                <a:moveTo>
                  <a:pt x="2342" y="3430"/>
                </a:moveTo>
                <a:lnTo>
                  <a:pt x="672" y="7376"/>
                </a:lnTo>
                <a:cubicBezTo>
                  <a:pt x="-224" y="9497"/>
                  <a:pt x="-224" y="12107"/>
                  <a:pt x="672" y="14228"/>
                </a:cubicBezTo>
                <a:lnTo>
                  <a:pt x="3792" y="21600"/>
                </a:lnTo>
                <a:lnTo>
                  <a:pt x="5461" y="21600"/>
                </a:lnTo>
                <a:lnTo>
                  <a:pt x="4012" y="18174"/>
                </a:lnTo>
                <a:cubicBezTo>
                  <a:pt x="3116" y="16053"/>
                  <a:pt x="3116" y="13443"/>
                  <a:pt x="4012" y="11322"/>
                </a:cubicBezTo>
                <a:lnTo>
                  <a:pt x="4012" y="11322"/>
                </a:lnTo>
                <a:cubicBezTo>
                  <a:pt x="4908" y="9201"/>
                  <a:pt x="6565" y="7896"/>
                  <a:pt x="8358" y="7896"/>
                </a:cubicBezTo>
                <a:lnTo>
                  <a:pt x="15310" y="7896"/>
                </a:lnTo>
                <a:cubicBezTo>
                  <a:pt x="18030" y="7896"/>
                  <a:pt x="20423" y="5440"/>
                  <a:pt x="21178" y="1868"/>
                </a:cubicBezTo>
                <a:lnTo>
                  <a:pt x="21178" y="1868"/>
                </a:lnTo>
                <a:cubicBezTo>
                  <a:pt x="21376" y="932"/>
                  <a:pt x="20860" y="0"/>
                  <a:pt x="20150" y="0"/>
                </a:cubicBezTo>
                <a:lnTo>
                  <a:pt x="6688" y="0"/>
                </a:lnTo>
                <a:cubicBezTo>
                  <a:pt x="4895" y="4"/>
                  <a:pt x="3238" y="1314"/>
                  <a:pt x="2342" y="343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168818" y="1848902"/>
            <a:ext cx="3359879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3">
                    <a:lumMod val="75000"/>
                  </a:schemeClr>
                </a:solidFill>
              </a:rPr>
              <a:t>Q1 2024</a:t>
            </a:r>
            <a:endParaRPr lang="en-US" noProof="1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2000 Restaurants &amp; 1.5 Lacs Customers per city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1DDBAB-5FBD-4A93-BAAA-99E779A56F53}"/>
              </a:ext>
            </a:extLst>
          </p:cNvPr>
          <p:cNvSpPr txBox="1"/>
          <p:nvPr/>
        </p:nvSpPr>
        <p:spPr>
          <a:xfrm>
            <a:off x="7660628" y="2534803"/>
            <a:ext cx="3495053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tx2"/>
                </a:solidFill>
              </a:rPr>
              <a:t>Q3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1600 Restaurants &amp; 75K Customers per city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590DA-753A-4ED0-92EC-988CC9CA6311}"/>
              </a:ext>
            </a:extLst>
          </p:cNvPr>
          <p:cNvSpPr txBox="1"/>
          <p:nvPr/>
        </p:nvSpPr>
        <p:spPr>
          <a:xfrm>
            <a:off x="7152438" y="3298392"/>
            <a:ext cx="3650545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5"/>
                </a:solidFill>
              </a:rPr>
              <a:t>Q1 2023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1200 Restaurants &amp; 25K Customers per city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>
            <a:off x="6657310" y="3997420"/>
            <a:ext cx="3819101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2">
                    <a:lumMod val="75000"/>
                  </a:schemeClr>
                </a:solidFill>
              </a:rPr>
              <a:t>Q3 2022</a:t>
            </a: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800 Restaurants &amp; 10k Customers per city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5E10EE-BCA8-4BBC-AF4B-E86F68CA8F15}"/>
              </a:ext>
            </a:extLst>
          </p:cNvPr>
          <p:cNvSpPr txBox="1"/>
          <p:nvPr/>
        </p:nvSpPr>
        <p:spPr>
          <a:xfrm>
            <a:off x="6122994" y="4689769"/>
            <a:ext cx="4353418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chemeClr val="accent6"/>
                </a:solidFill>
              </a:rPr>
              <a:t>Q1 2022</a:t>
            </a:r>
          </a:p>
          <a:p>
            <a:pPr algn="just"/>
            <a:r>
              <a:rPr lang="en-US" sz="1200" noProof="1"/>
              <a:t>Launch in 7 Cities</a:t>
            </a:r>
          </a:p>
          <a:p>
            <a:pPr algn="just"/>
            <a:r>
              <a:rPr lang="en-US" sz="1200" noProof="1"/>
              <a:t>Target 400 Restaurants &amp; 1200 Customers per city</a:t>
            </a:r>
          </a:p>
        </p:txBody>
      </p:sp>
      <p:sp>
        <p:nvSpPr>
          <p:cNvPr id="43" name="Freeform: Shape 93">
            <a:extLst>
              <a:ext uri="{FF2B5EF4-FFF2-40B4-BE49-F238E27FC236}">
                <a16:creationId xmlns:a16="http://schemas.microsoft.com/office/drawing/2014/main" id="{1874174E-54B5-40C4-A46D-CAB2289656B7}"/>
              </a:ext>
            </a:extLst>
          </p:cNvPr>
          <p:cNvSpPr/>
          <p:nvPr/>
        </p:nvSpPr>
        <p:spPr>
          <a:xfrm>
            <a:off x="4437755" y="5632899"/>
            <a:ext cx="528979" cy="529648"/>
          </a:xfrm>
          <a:custGeom>
            <a:avLst/>
            <a:gdLst>
              <a:gd name="connsiteX0" fmla="*/ 157458 w 561199"/>
              <a:gd name="connsiteY0" fmla="*/ 105683 h 561908"/>
              <a:gd name="connsiteX1" fmla="*/ 171643 w 561199"/>
              <a:gd name="connsiteY1" fmla="*/ 115612 h 561908"/>
              <a:gd name="connsiteX2" fmla="*/ 200722 w 561199"/>
              <a:gd name="connsiteY2" fmla="*/ 271648 h 561908"/>
              <a:gd name="connsiteX3" fmla="*/ 243278 w 561199"/>
              <a:gd name="connsiteY3" fmla="*/ 158877 h 561908"/>
              <a:gd name="connsiteX4" fmla="*/ 251789 w 561199"/>
              <a:gd name="connsiteY4" fmla="*/ 151075 h 561908"/>
              <a:gd name="connsiteX5" fmla="*/ 267392 w 561199"/>
              <a:gd name="connsiteY5" fmla="*/ 159586 h 561908"/>
              <a:gd name="connsiteX6" fmla="*/ 290088 w 561199"/>
              <a:gd name="connsiteY6" fmla="*/ 238313 h 561908"/>
              <a:gd name="connsiteX7" fmla="*/ 317040 w 561199"/>
              <a:gd name="connsiteY7" fmla="*/ 209234 h 561908"/>
              <a:gd name="connsiteX8" fmla="*/ 326260 w 561199"/>
              <a:gd name="connsiteY8" fmla="*/ 203560 h 561908"/>
              <a:gd name="connsiteX9" fmla="*/ 366687 w 561199"/>
              <a:gd name="connsiteY9" fmla="*/ 203560 h 561908"/>
              <a:gd name="connsiteX10" fmla="*/ 367397 w 561199"/>
              <a:gd name="connsiteY10" fmla="*/ 203560 h 561908"/>
              <a:gd name="connsiteX11" fmla="*/ 367397 w 561199"/>
              <a:gd name="connsiteY11" fmla="*/ 231930 h 561908"/>
              <a:gd name="connsiteX12" fmla="*/ 332643 w 561199"/>
              <a:gd name="connsiteY12" fmla="*/ 231930 h 561908"/>
              <a:gd name="connsiteX13" fmla="*/ 294344 w 561199"/>
              <a:gd name="connsiteY13" fmla="*/ 271648 h 561908"/>
              <a:gd name="connsiteX14" fmla="*/ 288670 w 561199"/>
              <a:gd name="connsiteY14" fmla="*/ 275194 h 561908"/>
              <a:gd name="connsiteX15" fmla="*/ 273066 w 561199"/>
              <a:gd name="connsiteY15" fmla="*/ 266683 h 561908"/>
              <a:gd name="connsiteX16" fmla="*/ 254626 w 561199"/>
              <a:gd name="connsiteY16" fmla="*/ 202850 h 561908"/>
              <a:gd name="connsiteX17" fmla="*/ 209233 w 561199"/>
              <a:gd name="connsiteY17" fmla="*/ 322005 h 561908"/>
              <a:gd name="connsiteX18" fmla="*/ 197176 w 561199"/>
              <a:gd name="connsiteY18" fmla="*/ 329806 h 561908"/>
              <a:gd name="connsiteX19" fmla="*/ 195758 w 561199"/>
              <a:gd name="connsiteY19" fmla="*/ 329806 h 561908"/>
              <a:gd name="connsiteX20" fmla="*/ 184410 w 561199"/>
              <a:gd name="connsiteY20" fmla="*/ 319877 h 561908"/>
              <a:gd name="connsiteX21" fmla="*/ 156040 w 561199"/>
              <a:gd name="connsiteY21" fmla="*/ 167388 h 561908"/>
              <a:gd name="connsiteX22" fmla="*/ 138308 w 561199"/>
              <a:gd name="connsiteY22" fmla="*/ 221291 h 561908"/>
              <a:gd name="connsiteX23" fmla="*/ 126251 w 561199"/>
              <a:gd name="connsiteY23" fmla="*/ 231930 h 561908"/>
              <a:gd name="connsiteX24" fmla="*/ 61709 w 561199"/>
              <a:gd name="connsiteY24" fmla="*/ 231930 h 561908"/>
              <a:gd name="connsiteX25" fmla="*/ 61709 w 561199"/>
              <a:gd name="connsiteY25" fmla="*/ 203560 h 561908"/>
              <a:gd name="connsiteX26" fmla="*/ 117031 w 561199"/>
              <a:gd name="connsiteY26" fmla="*/ 203560 h 561908"/>
              <a:gd name="connsiteX27" fmla="*/ 147529 w 561199"/>
              <a:gd name="connsiteY27" fmla="*/ 114194 h 561908"/>
              <a:gd name="connsiteX28" fmla="*/ 157458 w 561199"/>
              <a:gd name="connsiteY28" fmla="*/ 105683 h 561908"/>
              <a:gd name="connsiteX29" fmla="*/ 214198 w 561199"/>
              <a:gd name="connsiteY29" fmla="*/ 43978 h 561908"/>
              <a:gd name="connsiteX30" fmla="*/ 43978 w 561199"/>
              <a:gd name="connsiteY30" fmla="*/ 214198 h 561908"/>
              <a:gd name="connsiteX31" fmla="*/ 214198 w 561199"/>
              <a:gd name="connsiteY31" fmla="*/ 384419 h 561908"/>
              <a:gd name="connsiteX32" fmla="*/ 384419 w 561199"/>
              <a:gd name="connsiteY32" fmla="*/ 214198 h 561908"/>
              <a:gd name="connsiteX33" fmla="*/ 214198 w 561199"/>
              <a:gd name="connsiteY33" fmla="*/ 43978 h 561908"/>
              <a:gd name="connsiteX34" fmla="*/ 214198 w 561199"/>
              <a:gd name="connsiteY34" fmla="*/ 4 h 561908"/>
              <a:gd name="connsiteX35" fmla="*/ 426974 w 561199"/>
              <a:gd name="connsiteY35" fmla="*/ 214907 h 561908"/>
              <a:gd name="connsiteX36" fmla="*/ 383000 w 561199"/>
              <a:gd name="connsiteY36" fmla="*/ 343991 h 561908"/>
              <a:gd name="connsiteX37" fmla="*/ 414916 w 561199"/>
              <a:gd name="connsiteY37" fmla="*/ 375198 h 561908"/>
              <a:gd name="connsiteX38" fmla="*/ 458890 w 561199"/>
              <a:gd name="connsiteY38" fmla="*/ 388674 h 561908"/>
              <a:gd name="connsiteX39" fmla="*/ 546837 w 561199"/>
              <a:gd name="connsiteY39" fmla="*/ 477331 h 561908"/>
              <a:gd name="connsiteX40" fmla="*/ 546837 w 561199"/>
              <a:gd name="connsiteY40" fmla="*/ 547547 h 561908"/>
              <a:gd name="connsiteX41" fmla="*/ 476621 w 561199"/>
              <a:gd name="connsiteY41" fmla="*/ 547547 h 561908"/>
              <a:gd name="connsiteX42" fmla="*/ 387965 w 561199"/>
              <a:gd name="connsiteY42" fmla="*/ 458890 h 561908"/>
              <a:gd name="connsiteX43" fmla="*/ 374489 w 561199"/>
              <a:gd name="connsiteY43" fmla="*/ 414207 h 561908"/>
              <a:gd name="connsiteX44" fmla="*/ 343282 w 561199"/>
              <a:gd name="connsiteY44" fmla="*/ 383000 h 561908"/>
              <a:gd name="connsiteX45" fmla="*/ 212780 w 561199"/>
              <a:gd name="connsiteY45" fmla="*/ 426974 h 561908"/>
              <a:gd name="connsiteX46" fmla="*/ 4 w 561199"/>
              <a:gd name="connsiteY46" fmla="*/ 212780 h 561908"/>
              <a:gd name="connsiteX47" fmla="*/ 214198 w 561199"/>
              <a:gd name="connsiteY47" fmla="*/ 4 h 5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61199" h="561908">
                <a:moveTo>
                  <a:pt x="157458" y="105683"/>
                </a:moveTo>
                <a:cubicBezTo>
                  <a:pt x="163841" y="104264"/>
                  <a:pt x="170225" y="108520"/>
                  <a:pt x="171643" y="115612"/>
                </a:cubicBezTo>
                <a:lnTo>
                  <a:pt x="200722" y="271648"/>
                </a:lnTo>
                <a:lnTo>
                  <a:pt x="243278" y="158877"/>
                </a:lnTo>
                <a:cubicBezTo>
                  <a:pt x="244696" y="154621"/>
                  <a:pt x="248242" y="152493"/>
                  <a:pt x="251789" y="151075"/>
                </a:cubicBezTo>
                <a:cubicBezTo>
                  <a:pt x="258172" y="148947"/>
                  <a:pt x="265264" y="153203"/>
                  <a:pt x="267392" y="159586"/>
                </a:cubicBezTo>
                <a:lnTo>
                  <a:pt x="290088" y="238313"/>
                </a:lnTo>
                <a:lnTo>
                  <a:pt x="317040" y="209234"/>
                </a:lnTo>
                <a:cubicBezTo>
                  <a:pt x="319168" y="206397"/>
                  <a:pt x="322714" y="204269"/>
                  <a:pt x="326260" y="203560"/>
                </a:cubicBezTo>
                <a:lnTo>
                  <a:pt x="366687" y="203560"/>
                </a:lnTo>
                <a:lnTo>
                  <a:pt x="367397" y="203560"/>
                </a:lnTo>
                <a:lnTo>
                  <a:pt x="367397" y="231930"/>
                </a:lnTo>
                <a:lnTo>
                  <a:pt x="332643" y="231930"/>
                </a:lnTo>
                <a:lnTo>
                  <a:pt x="294344" y="271648"/>
                </a:lnTo>
                <a:cubicBezTo>
                  <a:pt x="292925" y="273066"/>
                  <a:pt x="290797" y="274485"/>
                  <a:pt x="288670" y="275194"/>
                </a:cubicBezTo>
                <a:cubicBezTo>
                  <a:pt x="281577" y="277322"/>
                  <a:pt x="275194" y="273066"/>
                  <a:pt x="273066" y="266683"/>
                </a:cubicBezTo>
                <a:lnTo>
                  <a:pt x="254626" y="202850"/>
                </a:lnTo>
                <a:lnTo>
                  <a:pt x="209233" y="322005"/>
                </a:lnTo>
                <a:cubicBezTo>
                  <a:pt x="207106" y="326969"/>
                  <a:pt x="202141" y="329806"/>
                  <a:pt x="197176" y="329806"/>
                </a:cubicBezTo>
                <a:lnTo>
                  <a:pt x="195758" y="329806"/>
                </a:lnTo>
                <a:cubicBezTo>
                  <a:pt x="190084" y="329806"/>
                  <a:pt x="185119" y="325551"/>
                  <a:pt x="184410" y="319877"/>
                </a:cubicBezTo>
                <a:lnTo>
                  <a:pt x="156040" y="167388"/>
                </a:lnTo>
                <a:lnTo>
                  <a:pt x="138308" y="221291"/>
                </a:lnTo>
                <a:cubicBezTo>
                  <a:pt x="136890" y="226965"/>
                  <a:pt x="131925" y="231220"/>
                  <a:pt x="126251" y="231930"/>
                </a:cubicBezTo>
                <a:lnTo>
                  <a:pt x="61709" y="231930"/>
                </a:lnTo>
                <a:lnTo>
                  <a:pt x="61709" y="203560"/>
                </a:lnTo>
                <a:lnTo>
                  <a:pt x="117031" y="203560"/>
                </a:lnTo>
                <a:lnTo>
                  <a:pt x="147529" y="114194"/>
                </a:lnTo>
                <a:cubicBezTo>
                  <a:pt x="149656" y="109938"/>
                  <a:pt x="153203" y="106392"/>
                  <a:pt x="157458" y="105683"/>
                </a:cubicBezTo>
                <a:close/>
                <a:moveTo>
                  <a:pt x="214198" y="43978"/>
                </a:moveTo>
                <a:cubicBezTo>
                  <a:pt x="119868" y="43978"/>
                  <a:pt x="43978" y="119868"/>
                  <a:pt x="43978" y="214198"/>
                </a:cubicBezTo>
                <a:cubicBezTo>
                  <a:pt x="43978" y="308529"/>
                  <a:pt x="119868" y="384419"/>
                  <a:pt x="214198" y="384419"/>
                </a:cubicBezTo>
                <a:cubicBezTo>
                  <a:pt x="307819" y="384419"/>
                  <a:pt x="384419" y="307819"/>
                  <a:pt x="384419" y="214198"/>
                </a:cubicBezTo>
                <a:cubicBezTo>
                  <a:pt x="384419" y="119868"/>
                  <a:pt x="308529" y="43978"/>
                  <a:pt x="214198" y="43978"/>
                </a:cubicBezTo>
                <a:close/>
                <a:moveTo>
                  <a:pt x="214198" y="4"/>
                </a:moveTo>
                <a:cubicBezTo>
                  <a:pt x="331934" y="713"/>
                  <a:pt x="427683" y="96462"/>
                  <a:pt x="426974" y="214907"/>
                </a:cubicBezTo>
                <a:cubicBezTo>
                  <a:pt x="426974" y="261718"/>
                  <a:pt x="411370" y="307110"/>
                  <a:pt x="383000" y="343991"/>
                </a:cubicBezTo>
                <a:lnTo>
                  <a:pt x="414916" y="375198"/>
                </a:lnTo>
                <a:cubicBezTo>
                  <a:pt x="430520" y="371652"/>
                  <a:pt x="447542" y="377326"/>
                  <a:pt x="458890" y="388674"/>
                </a:cubicBezTo>
                <a:lnTo>
                  <a:pt x="546837" y="477331"/>
                </a:lnTo>
                <a:cubicBezTo>
                  <a:pt x="565987" y="496480"/>
                  <a:pt x="565987" y="528397"/>
                  <a:pt x="546837" y="547547"/>
                </a:cubicBezTo>
                <a:cubicBezTo>
                  <a:pt x="527687" y="566696"/>
                  <a:pt x="495771" y="566696"/>
                  <a:pt x="476621" y="547547"/>
                </a:cubicBezTo>
                <a:lnTo>
                  <a:pt x="387965" y="458890"/>
                </a:lnTo>
                <a:cubicBezTo>
                  <a:pt x="376617" y="446833"/>
                  <a:pt x="371652" y="430520"/>
                  <a:pt x="374489" y="414207"/>
                </a:cubicBezTo>
                <a:lnTo>
                  <a:pt x="343282" y="383000"/>
                </a:lnTo>
                <a:cubicBezTo>
                  <a:pt x="305692" y="411370"/>
                  <a:pt x="259590" y="426974"/>
                  <a:pt x="212780" y="426974"/>
                </a:cubicBezTo>
                <a:cubicBezTo>
                  <a:pt x="95044" y="426264"/>
                  <a:pt x="-705" y="330515"/>
                  <a:pt x="4" y="212780"/>
                </a:cubicBezTo>
                <a:cubicBezTo>
                  <a:pt x="713" y="95044"/>
                  <a:pt x="96462" y="-705"/>
                  <a:pt x="214198" y="4"/>
                </a:cubicBezTo>
                <a:close/>
              </a:path>
            </a:pathLst>
          </a:custGeom>
          <a:solidFill>
            <a:srgbClr val="000000">
              <a:alpha val="80000"/>
            </a:srgbClr>
          </a:solidFill>
          <a:ln w="70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76FACF1-C0C6-4CFA-8127-8AF7EBE6DA67}"/>
              </a:ext>
            </a:extLst>
          </p:cNvPr>
          <p:cNvSpPr/>
          <p:nvPr/>
        </p:nvSpPr>
        <p:spPr>
          <a:xfrm>
            <a:off x="1625571" y="1152513"/>
            <a:ext cx="6795701" cy="5229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5" h="21600" extrusionOk="0">
                <a:moveTo>
                  <a:pt x="3562" y="1723"/>
                </a:moveTo>
                <a:lnTo>
                  <a:pt x="349" y="9078"/>
                </a:lnTo>
                <a:cubicBezTo>
                  <a:pt x="-117" y="10145"/>
                  <a:pt x="-117" y="11457"/>
                  <a:pt x="349" y="12523"/>
                </a:cubicBezTo>
                <a:lnTo>
                  <a:pt x="4315" y="21600"/>
                </a:lnTo>
                <a:lnTo>
                  <a:pt x="4945" y="21600"/>
                </a:lnTo>
                <a:lnTo>
                  <a:pt x="1609" y="13964"/>
                </a:lnTo>
                <a:cubicBezTo>
                  <a:pt x="1142" y="12897"/>
                  <a:pt x="1142" y="11585"/>
                  <a:pt x="1609" y="10519"/>
                </a:cubicBezTo>
                <a:lnTo>
                  <a:pt x="4192" y="4604"/>
                </a:lnTo>
                <a:cubicBezTo>
                  <a:pt x="4658" y="3537"/>
                  <a:pt x="5519" y="2882"/>
                  <a:pt x="6450" y="2882"/>
                </a:cubicBezTo>
                <a:lnTo>
                  <a:pt x="19199" y="2882"/>
                </a:lnTo>
                <a:cubicBezTo>
                  <a:pt x="20223" y="2882"/>
                  <a:pt x="21123" y="1988"/>
                  <a:pt x="21407" y="687"/>
                </a:cubicBezTo>
                <a:lnTo>
                  <a:pt x="21408" y="680"/>
                </a:lnTo>
                <a:cubicBezTo>
                  <a:pt x="21483" y="339"/>
                  <a:pt x="21289" y="0"/>
                  <a:pt x="21021" y="0"/>
                </a:cubicBezTo>
                <a:lnTo>
                  <a:pt x="5821" y="0"/>
                </a:lnTo>
                <a:cubicBezTo>
                  <a:pt x="4889" y="0"/>
                  <a:pt x="4029" y="657"/>
                  <a:pt x="3562" y="1723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575" tIns="0" rIns="274320" bIns="28575" anchor="t"/>
          <a:lstStyle/>
          <a:p>
            <a:pPr algn="r">
              <a:defRPr sz="3000">
                <a:solidFill>
                  <a:srgbClr val="FFFFFF"/>
                </a:solidFill>
              </a:defRPr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Phase 06</a:t>
            </a:r>
            <a:endParaRPr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ED5D04-F590-4EE7-AE6E-CB470304DDD1}"/>
              </a:ext>
            </a:extLst>
          </p:cNvPr>
          <p:cNvSpPr txBox="1"/>
          <p:nvPr/>
        </p:nvSpPr>
        <p:spPr>
          <a:xfrm>
            <a:off x="8524318" y="1057375"/>
            <a:ext cx="3406426" cy="738664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b="1" noProof="1">
                <a:solidFill>
                  <a:srgbClr val="92D050"/>
                </a:solidFill>
              </a:rPr>
              <a:t>Q3 2024</a:t>
            </a:r>
            <a:endParaRPr lang="en-US" sz="900" b="1" noProof="1">
              <a:solidFill>
                <a:srgbClr val="92D050"/>
              </a:solidFill>
            </a:endParaRPr>
          </a:p>
          <a:p>
            <a:pPr algn="just"/>
            <a:r>
              <a:rPr lang="en-US" sz="1200" noProof="1"/>
              <a:t>Expand in existing 7 Cities &amp; explore additional scope</a:t>
            </a:r>
          </a:p>
          <a:p>
            <a:pPr algn="just"/>
            <a:r>
              <a:rPr lang="en-US" sz="1200" noProof="1"/>
              <a:t>Target 2400 Restaurants &amp; 3 Lacs Customers per city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15934" y="5504763"/>
            <a:ext cx="4714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Company Registration          : July 2020 - Complete</a:t>
            </a:r>
          </a:p>
          <a:p>
            <a:r>
              <a:rPr lang="en-US" sz="1600" dirty="0"/>
              <a:t>MVP PoC	         	          : Dec 2021</a:t>
            </a:r>
          </a:p>
          <a:p>
            <a:r>
              <a:rPr lang="en-US" sz="1600" dirty="0"/>
              <a:t>Foundation Period 	          : Q1 2022</a:t>
            </a:r>
          </a:p>
          <a:p>
            <a:r>
              <a:rPr lang="en-US" b="1" dirty="0">
                <a:solidFill>
                  <a:srgbClr val="00B050"/>
                </a:solidFill>
              </a:rPr>
              <a:t>Launch   : Q1 2022</a:t>
            </a:r>
          </a:p>
        </p:txBody>
      </p:sp>
      <p:cxnSp>
        <p:nvCxnSpPr>
          <p:cNvPr id="58" name="Elbow Connector 57"/>
          <p:cNvCxnSpPr/>
          <p:nvPr/>
        </p:nvCxnSpPr>
        <p:spPr>
          <a:xfrm rot="16200000" flipH="1">
            <a:off x="6642433" y="5332559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638249">
            <a:off x="2873989" y="1320092"/>
            <a:ext cx="84445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noProof="1">
                <a:solidFill>
                  <a:srgbClr val="7030A0"/>
                </a:solidFill>
              </a:rPr>
              <a:t>3600 FL3</a:t>
            </a:r>
          </a:p>
          <a:p>
            <a:pPr algn="just"/>
            <a:r>
              <a:rPr lang="en-US" sz="1200" noProof="1">
                <a:solidFill>
                  <a:srgbClr val="7030A0"/>
                </a:solidFill>
              </a:rPr>
              <a:t>36Lacs FL4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710634">
            <a:off x="3054186" y="1643784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30 Lacs FL4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28186">
            <a:off x="3310335" y="2735875"/>
            <a:ext cx="849840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24 Lacs FL4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510757">
            <a:off x="3333578" y="3108557"/>
            <a:ext cx="1719386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18 Lacs FL4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02C0118-5F44-481F-A1DE-AD0BBD8E75AE}"/>
              </a:ext>
            </a:extLst>
          </p:cNvPr>
          <p:cNvSpPr txBox="1"/>
          <p:nvPr/>
        </p:nvSpPr>
        <p:spPr>
          <a:xfrm rot="18408961">
            <a:off x="3766192" y="4200052"/>
            <a:ext cx="803063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1200 FL3</a:t>
            </a:r>
          </a:p>
          <a:p>
            <a:pPr algn="just"/>
            <a:r>
              <a:rPr lang="en-US" sz="1200" b="1" noProof="1">
                <a:solidFill>
                  <a:srgbClr val="FFFF00"/>
                </a:solidFill>
              </a:rPr>
              <a:t>12Lacs  FL4</a:t>
            </a:r>
          </a:p>
        </p:txBody>
      </p:sp>
      <p:cxnSp>
        <p:nvCxnSpPr>
          <p:cNvPr id="66" name="Elbow Connector 65"/>
          <p:cNvCxnSpPr/>
          <p:nvPr/>
        </p:nvCxnSpPr>
        <p:spPr>
          <a:xfrm rot="16200000" flipH="1">
            <a:off x="6642426" y="5585652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173446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cxnSp>
        <p:nvCxnSpPr>
          <p:cNvPr id="40" name="Elbow Connector 39"/>
          <p:cNvCxnSpPr/>
          <p:nvPr/>
        </p:nvCxnSpPr>
        <p:spPr>
          <a:xfrm rot="16200000" flipH="1">
            <a:off x="6637660" y="5809491"/>
            <a:ext cx="278018" cy="8737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339795" y="5643592"/>
            <a:ext cx="873748" cy="13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8697" y="6356350"/>
            <a:ext cx="407000" cy="365125"/>
          </a:xfrm>
        </p:spPr>
        <p:txBody>
          <a:bodyPr/>
          <a:lstStyle/>
          <a:p>
            <a:fld id="{D4960F7B-5716-4810-A91D-46252C2EC1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6324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Our Team</a:t>
            </a:r>
            <a:endParaRPr lang="en-US" sz="2700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243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07DA1-CDC8-3540-9962-617945B914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0951" y="1397386"/>
            <a:ext cx="741771" cy="778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851F-E2A5-A146-B61F-CF84478767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2723358"/>
            <a:ext cx="366020" cy="49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6F7B2-A534-7D49-897B-8A62D06FC110}"/>
              </a:ext>
            </a:extLst>
          </p:cNvPr>
          <p:cNvSpPr txBox="1"/>
          <p:nvPr/>
        </p:nvSpPr>
        <p:spPr>
          <a:xfrm>
            <a:off x="3023308" y="1554242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Rajesh Karandikar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E9A5B5-F831-4A49-A464-F410F4E19EF3}"/>
              </a:ext>
            </a:extLst>
          </p:cNvPr>
          <p:cNvSpPr txBox="1"/>
          <p:nvPr/>
        </p:nvSpPr>
        <p:spPr>
          <a:xfrm>
            <a:off x="6519277" y="1593415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Alok Sambuddha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14C11-DC2B-F24B-9AB1-BFF573DAAAF7}"/>
              </a:ext>
            </a:extLst>
          </p:cNvPr>
          <p:cNvSpPr txBox="1"/>
          <p:nvPr/>
        </p:nvSpPr>
        <p:spPr>
          <a:xfrm>
            <a:off x="5183527" y="1040923"/>
            <a:ext cx="118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Promoters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263DC-017C-2B45-9ABA-F1D2EEA903C2}"/>
              </a:ext>
            </a:extLst>
          </p:cNvPr>
          <p:cNvSpPr txBox="1"/>
          <p:nvPr/>
        </p:nvSpPr>
        <p:spPr>
          <a:xfrm>
            <a:off x="4820414" y="2461034"/>
            <a:ext cx="19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Board Of Directors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FEE3F2-3B80-5347-9F5B-A8227F0C5E39}"/>
              </a:ext>
            </a:extLst>
          </p:cNvPr>
          <p:cNvSpPr txBox="1"/>
          <p:nvPr/>
        </p:nvSpPr>
        <p:spPr>
          <a:xfrm>
            <a:off x="1897830" y="2831962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Suhas Gokhale : Managing Director, COSMOS Bank, Pune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7CDE15-2D09-9348-BD3D-EEE62C5B29C0}"/>
              </a:ext>
            </a:extLst>
          </p:cNvPr>
          <p:cNvSpPr txBox="1"/>
          <p:nvPr/>
        </p:nvSpPr>
        <p:spPr>
          <a:xfrm>
            <a:off x="1897830" y="3335192"/>
            <a:ext cx="8762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Rahul Renavikar : Managing Director, Acuris Advisors (GST &amp; Government Policies) – Ex. Big 4 &amp; Tata Motors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4B3A7-BB87-8B4B-91C2-16D512B368A1}"/>
              </a:ext>
            </a:extLst>
          </p:cNvPr>
          <p:cNvSpPr txBox="1"/>
          <p:nvPr/>
        </p:nvSpPr>
        <p:spPr>
          <a:xfrm>
            <a:off x="1897830" y="386798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Shrikant Chatur : Governance Consultant (ex. VP Commercial - Cummins)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5F6BC-885E-9D42-B323-D40A80821886}"/>
              </a:ext>
            </a:extLst>
          </p:cNvPr>
          <p:cNvSpPr txBox="1"/>
          <p:nvPr/>
        </p:nvSpPr>
        <p:spPr>
          <a:xfrm>
            <a:off x="1897830" y="4337187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Chetan Oswal : Accounts &amp; Legal Counsel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C9D6D5C-2E10-7345-A123-D17903D08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114" y="1406222"/>
            <a:ext cx="741771" cy="7781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DE4753D-64FC-4D41-846E-4C9EAD2FD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204338"/>
            <a:ext cx="366020" cy="4906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7241F9-6BE4-8F44-8DA3-15D41F14FF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3712392"/>
            <a:ext cx="366020" cy="49062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286C2A-2240-AC4E-8277-782A8B219C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1810" y="4208182"/>
            <a:ext cx="366020" cy="4906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68CDD6-556D-A140-BEC2-2BF7663BC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265" y="5435723"/>
            <a:ext cx="928083" cy="1053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5C88FC2-C4AC-624A-A10B-4FA5C71BF415}"/>
              </a:ext>
            </a:extLst>
          </p:cNvPr>
          <p:cNvSpPr txBox="1"/>
          <p:nvPr/>
        </p:nvSpPr>
        <p:spPr>
          <a:xfrm>
            <a:off x="4777582" y="5119092"/>
            <a:ext cx="199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Corporate Partners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DC26AD-10D4-D64B-A2AA-FD06A82678CA}"/>
              </a:ext>
            </a:extLst>
          </p:cNvPr>
          <p:cNvSpPr txBox="1"/>
          <p:nvPr/>
        </p:nvSpPr>
        <p:spPr>
          <a:xfrm>
            <a:off x="2644903" y="5828408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NPCI (Nth Reward), Pune Mirror (TOI), Krios Info Solutions, Sazinga Digital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A3BF37-7677-324D-A700-A428AB0BCDD7}"/>
              </a:ext>
            </a:extLst>
          </p:cNvPr>
          <p:cNvSpPr txBox="1"/>
          <p:nvPr/>
        </p:nvSpPr>
        <p:spPr>
          <a:xfrm>
            <a:off x="2650114" y="6080131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Staratacache (SCALA) – Broadcasting &amp; Livestreaming Infrastructure Partner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7C01DF-0CE3-3A4A-B372-CF584FC21344}"/>
              </a:ext>
            </a:extLst>
          </p:cNvPr>
          <p:cNvSpPr txBox="1"/>
          <p:nvPr/>
        </p:nvSpPr>
        <p:spPr>
          <a:xfrm>
            <a:off x="2644903" y="5567759"/>
            <a:ext cx="8480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rgbClr val="002060"/>
                </a:solidFill>
              </a:rPr>
              <a:t>Early Salary, Loantap, Eazypay (Payu), Bajaj Finserv – Financial Lending Partners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F4AC7-C5AB-F845-AC27-90E50233B06F}"/>
              </a:ext>
            </a:extLst>
          </p:cNvPr>
          <p:cNvSpPr txBox="1"/>
          <p:nvPr/>
        </p:nvSpPr>
        <p:spPr>
          <a:xfrm>
            <a:off x="1916504" y="4820820"/>
            <a:ext cx="6097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038" lvl="3" algn="just" defTabSz="969963" eaLnBrk="0" hangingPunct="0">
              <a:spcBef>
                <a:spcPts val="1000"/>
              </a:spcBef>
              <a:spcAft>
                <a:spcPts val="700"/>
              </a:spcAft>
              <a:buSzPct val="125000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Yogesh Katre : Sales Head, Loantap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814B68-A937-B143-BE3C-3AD8EF506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484" y="4691815"/>
            <a:ext cx="366020" cy="4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3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7964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Truevibez : Mission, Vision &amp; Values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1" name="Rounded Rectangle 50"/>
          <p:cNvSpPr/>
          <p:nvPr/>
        </p:nvSpPr>
        <p:spPr>
          <a:xfrm>
            <a:off x="1284068" y="1100253"/>
            <a:ext cx="10545981" cy="52855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Mission: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To create a global service provider of hospitality industry, realizing pioneering advancements in established services and accomplish mutual growth for both our partners &amp; customers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Vision:</a:t>
            </a:r>
          </a:p>
          <a:p>
            <a:pPr marL="46038" lvl="3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defRPr/>
            </a:pPr>
            <a:r>
              <a:rPr lang="en-US" sz="1900" dirty="0">
                <a:solidFill>
                  <a:srgbClr val="002060"/>
                </a:solidFill>
              </a:rPr>
              <a:t>Truevibez is dedicated to provide modern &amp; innovative solutions to our hospitality partners, via introduction of technology evolution in their offerings and creating avenues of inspiring new business horizons.</a:t>
            </a:r>
          </a:p>
          <a:p>
            <a:pPr marL="331788" lvl="3" indent="-285750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rgbClr val="002060"/>
                </a:solidFill>
              </a:rPr>
              <a:t>Values: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Innovation through Leadership </a:t>
            </a:r>
            <a:r>
              <a:rPr lang="en-US" sz="1900" dirty="0">
                <a:solidFill>
                  <a:srgbClr val="002060"/>
                </a:solidFill>
              </a:rPr>
              <a:t>: To become vanguard of hospitality experience enrichment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Modernization &amp; Elegance </a:t>
            </a:r>
            <a:r>
              <a:rPr lang="en-US" sz="1900" dirty="0">
                <a:solidFill>
                  <a:srgbClr val="002060"/>
                </a:solidFill>
              </a:rPr>
              <a:t>: To develop ultramodern hospitality business solutions</a:t>
            </a:r>
          </a:p>
          <a:p>
            <a:pPr marL="388938" lvl="3" indent="-342900" algn="just" defTabSz="969963" eaLnBrk="0" hangingPunct="0">
              <a:spcBef>
                <a:spcPts val="1000"/>
              </a:spcBef>
              <a:spcAft>
                <a:spcPts val="600"/>
              </a:spcAft>
              <a:buSzPct val="125000"/>
              <a:buFont typeface="Wingdings" panose="05000000000000000000" pitchFamily="2" charset="2"/>
              <a:buChar char="Ø"/>
              <a:defRPr/>
            </a:pPr>
            <a:r>
              <a:rPr lang="en-US" sz="1900" b="1" dirty="0">
                <a:solidFill>
                  <a:srgbClr val="002060"/>
                </a:solidFill>
              </a:rPr>
              <a:t>Focus &amp; Evolution </a:t>
            </a:r>
            <a:r>
              <a:rPr lang="en-US" sz="1900" dirty="0">
                <a:solidFill>
                  <a:srgbClr val="002060"/>
                </a:solidFill>
              </a:rPr>
              <a:t>: Relentlessly strive to improve business value through performance</a:t>
            </a:r>
          </a:p>
        </p:txBody>
      </p:sp>
      <p:sp>
        <p:nvSpPr>
          <p:cNvPr id="2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9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6630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9" y="368959"/>
            <a:ext cx="45021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Question &amp; Answers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pic>
        <p:nvPicPr>
          <p:cNvPr id="22" name="Picture 2" descr="https://lh6.googleusercontent.com/dU39hudp5xW59pQ-YihItXjKqrI28tV3G3u-9QiXcMOY1zn_EyLjziKmft1QiwXiaX7NhymbjfZV3rx_wiNrGzhvvgk08xOMHzpfLPootlGFbTJX7vwBc2GS12qF7uRmiUPSAiT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494" y="1318510"/>
            <a:ext cx="7506791" cy="41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1530" y="5673297"/>
            <a:ext cx="2181225" cy="781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2126" y="5673297"/>
            <a:ext cx="2133600" cy="809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3351" y="5644722"/>
            <a:ext cx="2114550" cy="8096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7901" y="5635197"/>
            <a:ext cx="1920894" cy="819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1394" y="5644722"/>
            <a:ext cx="2333625" cy="82867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6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989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952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Program WAIŪ : Product &amp; Features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46629" y="1014084"/>
            <a:ext cx="10785554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64349" y="1318305"/>
            <a:ext cx="319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7030A0"/>
                </a:solidFill>
              </a:rPr>
              <a:t>Gift a Friend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Gift or share an item of choice to your beloved ones – Family &amp; Friends, Colleagues, Corporates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2406" y="3835392"/>
            <a:ext cx="3309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Offer a 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Friend</a:t>
            </a:r>
          </a:p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Offer service will be availed at merchant establishment with other groups or individuals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62304" y="3850433"/>
            <a:ext cx="3360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Events &amp; Gaming</a:t>
            </a:r>
          </a:p>
          <a:p>
            <a:r>
              <a:rPr lang="en-US" sz="1600" dirty="0">
                <a:solidFill>
                  <a:srgbClr val="0070C0"/>
                </a:solidFill>
              </a:rPr>
              <a:t>Promote corporate events, interactive games for in-house patrons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2406" y="5170544"/>
            <a:ext cx="3309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Payments &amp; PBS</a:t>
            </a:r>
          </a:p>
          <a:p>
            <a:pPr algn="r"/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Express true feeling of sharing &amp; gifting with points instead of money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83024" y="5083510"/>
            <a:ext cx="3480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Clique - Dine Now, Pay Later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Privileged credit services for the our NBFC/MFI partner’s customers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09314" y="1260212"/>
            <a:ext cx="3420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Broadcast &amp; Live Streaming</a:t>
            </a:r>
          </a:p>
          <a:p>
            <a:r>
              <a:rPr lang="en-US" sz="1600" dirty="0">
                <a:solidFill>
                  <a:srgbClr val="7030A0"/>
                </a:solidFill>
              </a:rPr>
              <a:t>Watch exclusive live shows of your favorite artists &amp; performers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1726" y="2617244"/>
            <a:ext cx="338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>
                <a:solidFill>
                  <a:srgbClr val="0070C0"/>
                </a:solidFill>
              </a:rPr>
              <a:t>F&amp;B Services</a:t>
            </a:r>
          </a:p>
          <a:p>
            <a:pPr algn="r"/>
            <a:r>
              <a:rPr lang="en-US" sz="1600" dirty="0">
                <a:solidFill>
                  <a:srgbClr val="0070C0"/>
                </a:solidFill>
              </a:rPr>
              <a:t>Instant cashback facility for regular customers to avail restaurant services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29237" y="2427344"/>
            <a:ext cx="35188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2">
                    <a:lumMod val="25000"/>
                  </a:schemeClr>
                </a:solidFill>
              </a:rPr>
              <a:t>Logistics &amp; Governance</a:t>
            </a:r>
          </a:p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Reduced expenses through aggregator independence, merchant governance support &amp; staff training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2050" y="1352029"/>
            <a:ext cx="622602" cy="71371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5622" y="3922995"/>
            <a:ext cx="621517" cy="60473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9596" y="5240632"/>
            <a:ext cx="629599" cy="8361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2703" y="3951468"/>
            <a:ext cx="745180" cy="7451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6353" y="5213029"/>
            <a:ext cx="680757" cy="565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68108" y="1376739"/>
            <a:ext cx="682399" cy="68962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1213" y="2739381"/>
            <a:ext cx="663723" cy="68130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52413" y="2497432"/>
            <a:ext cx="714729" cy="7018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268320-EAA7-8549-B85D-301D7BB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511" y="1156352"/>
            <a:ext cx="2308811" cy="52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07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3858" y="397259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The Opportunity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4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7A82-6E67-A44D-81D5-0574879673BF}"/>
              </a:ext>
            </a:extLst>
          </p:cNvPr>
          <p:cNvSpPr txBox="1"/>
          <p:nvPr/>
        </p:nvSpPr>
        <p:spPr>
          <a:xfrm>
            <a:off x="1321939" y="1308039"/>
            <a:ext cx="815456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premium service offered to our finest customers &amp; business partners, to mutually benefit through means of microfinancing services.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C15984-3360-144B-ADBE-AA14FC5D45C5}"/>
              </a:ext>
            </a:extLst>
          </p:cNvPr>
          <p:cNvSpPr txBox="1"/>
          <p:nvPr/>
        </p:nvSpPr>
        <p:spPr>
          <a:xfrm>
            <a:off x="4129701" y="2434540"/>
            <a:ext cx="757072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will be a unique solution focused on hospitality industry, that has been consistently growing &amp; creating pristine opportunities for restaurants &amp; its ever-growing youthful consumer base.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499B0D-A000-8E4A-B748-552B4ECA9029}"/>
              </a:ext>
            </a:extLst>
          </p:cNvPr>
          <p:cNvSpPr txBox="1"/>
          <p:nvPr/>
        </p:nvSpPr>
        <p:spPr>
          <a:xfrm>
            <a:off x="3190478" y="5319721"/>
            <a:ext cx="862640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With microfinance market anticipated to grow with CAGR of 40% through 2025, NBFC-MFIs will be its greatest beneficiaries. In F&amp;B segment, unbanked microlending has only reached 12-15% of the prospective market.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1BE04-AE13-6946-87D6-8E2F5F49E99E}"/>
              </a:ext>
            </a:extLst>
          </p:cNvPr>
          <p:cNvSpPr txBox="1"/>
          <p:nvPr/>
        </p:nvSpPr>
        <p:spPr>
          <a:xfrm>
            <a:off x="1321940" y="3964269"/>
            <a:ext cx="82559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900" dirty="0">
                <a:solidFill>
                  <a:srgbClr val="002060"/>
                </a:solidFill>
              </a:rPr>
              <a:t>Clique is designed to promote inclusive growth in hospitality industry by introducing flexible borrowing as channel partners, while simultaneously allowing ease of doing business and comfortable provisions.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CDC6-0642-254F-837D-2887140B68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5665" y="3850417"/>
            <a:ext cx="1197199" cy="1197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D317688-EB4C-3446-8A9E-DC6C5FF4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365" y="1163063"/>
            <a:ext cx="918214" cy="11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bstract illustration of multicolor youth people. Vector logo design  template. Concept for social network, partnership, teamwork, creativity,  friendship, business cooperation, sport team. Stock Vector | Adobe Stock">
            <a:extLst>
              <a:ext uri="{FF2B5EF4-FFF2-40B4-BE49-F238E27FC236}">
                <a16:creationId xmlns:a16="http://schemas.microsoft.com/office/drawing/2014/main" id="{A4055DEC-7B69-D347-9637-CA801426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58" y="2066254"/>
            <a:ext cx="1830882" cy="18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1,051 Growth Chart Business Illustrations &amp;amp; Clip Art - iStock">
            <a:extLst>
              <a:ext uri="{FF2B5EF4-FFF2-40B4-BE49-F238E27FC236}">
                <a16:creationId xmlns:a16="http://schemas.microsoft.com/office/drawing/2014/main" id="{1F5ED9DA-A230-4646-951D-A0954DFB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76" y="5170816"/>
            <a:ext cx="1980467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D044D3-8FF6-3C47-887C-F26A50A8B6BB}"/>
              </a:ext>
            </a:extLst>
          </p:cNvPr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71306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System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D7CA15-D2A8-BF4D-9CA6-ADF5AA925FD6}"/>
              </a:ext>
            </a:extLst>
          </p:cNvPr>
          <p:cNvSpPr/>
          <p:nvPr/>
        </p:nvSpPr>
        <p:spPr>
          <a:xfrm>
            <a:off x="1490511" y="5221580"/>
            <a:ext cx="9807547" cy="1085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CASE STUDIES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Zomato, in partnership with InCred, to lend Rs 1L to 50k restaurants, developing loan book of 500CR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PAYO (Australia) – Launched ENPL service in July-21 &amp; already has 500+ restaurant partners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BAE60025-178B-FD4A-9837-1EC0370F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58" y="1175506"/>
            <a:ext cx="9042398" cy="379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9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8" y="368959"/>
            <a:ext cx="9466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High Level Transaction Process Flow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6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33848-C5C9-804E-B684-72FE643DF027}"/>
              </a:ext>
            </a:extLst>
          </p:cNvPr>
          <p:cNvSpPr txBox="1"/>
          <p:nvPr/>
        </p:nvSpPr>
        <p:spPr>
          <a:xfrm>
            <a:off x="5542155" y="1097176"/>
            <a:ext cx="632531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1. Customer walks into a restaurant &amp; applies for the wallet credit through Clique App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2. Clique receives customer application &amp; send it to the lender for underwriting &amp; respond with approval or rejection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3. Customer app wallet is credited with approved funds &amp; signs NACH mandate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4. Customer utilises the wallet credit at the restaurant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5000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5. Lender pays the merchant (less the operational charges) based on merchant's billing cycle e.g., 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4000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6. Lender pay the commission to Clique e.g.,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800 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based on payment reconciliation, on agreed frequency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7. Customer pays lender later based on agreed T&amp;C,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including interests, delay charges etc. 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8. Once paid, even if partially, lender updates Clique to reset </a:t>
            </a:r>
          </a:p>
          <a:p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customer’s wallet for calculated funds for further utilisation</a:t>
            </a:r>
          </a:p>
          <a:p>
            <a:b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9. Lender keeps the balance i.e., </a:t>
            </a:r>
            <a:r>
              <a:rPr lang="en-IN" sz="1400" b="0" i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Helvetica" pitchFamily="2" charset="0"/>
              </a:rPr>
              <a:t>Rs 200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Helvetica" pitchFamily="2" charset="0"/>
              </a:rPr>
              <a:t>, for their services</a:t>
            </a:r>
            <a:endParaRPr 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EDDC0-3719-4041-B6CA-AC61DF7F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29" y="1034407"/>
            <a:ext cx="4400136" cy="532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3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30" y="217715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22887" y="368959"/>
            <a:ext cx="87642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Clique – Customer Onboarding Journey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16795" y="6538912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</a:t>
            </a:r>
            <a:r>
              <a:rPr lang="en-US" dirty="0" err="1"/>
              <a:t>TrueVibez</a:t>
            </a:r>
            <a:r>
              <a:rPr lang="en-US" dirty="0"/>
              <a:t>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68511-95D1-F948-A1E4-5ADE5CB134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9469" y="1190319"/>
            <a:ext cx="10486082" cy="51664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CDB4D-6500-D345-B5A7-176B136CC788}"/>
              </a:ext>
            </a:extLst>
          </p:cNvPr>
          <p:cNvSpPr txBox="1"/>
          <p:nvPr/>
        </p:nvSpPr>
        <p:spPr>
          <a:xfrm>
            <a:off x="2360487" y="1849181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</a:t>
            </a:r>
            <a:r>
              <a:rPr lang="en-IN" sz="1400" dirty="0">
                <a:latin typeface="Helvetica Neue" panose="02000503000000020004" pitchFamily="2" charset="0"/>
              </a:rPr>
              <a:t>w</a:t>
            </a:r>
            <a:r>
              <a:rPr lang="en-IN" sz="1400" dirty="0">
                <a:effectLst/>
                <a:latin typeface="Helvetica Neue" panose="02000503000000020004" pitchFamily="2" charset="0"/>
              </a:rPr>
              <a:t>alks into  </a:t>
            </a:r>
          </a:p>
          <a:p>
            <a:r>
              <a:rPr lang="en-IN" sz="1400" dirty="0">
                <a:effectLst/>
                <a:latin typeface="Helvetica Neue" panose="02000503000000020004" pitchFamily="2" charset="0"/>
              </a:rPr>
              <a:t>a restaurant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1232A4-7540-B741-8732-82F8865FB79F}"/>
              </a:ext>
            </a:extLst>
          </p:cNvPr>
          <p:cNvSpPr txBox="1"/>
          <p:nvPr/>
        </p:nvSpPr>
        <p:spPr>
          <a:xfrm>
            <a:off x="5641258" y="1741459"/>
            <a:ext cx="28169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reviews standees, flyers, tent cards and informed by staff about Clique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3CAE82-A737-AD49-8345-E2EFA3781135}"/>
              </a:ext>
            </a:extLst>
          </p:cNvPr>
          <p:cNvSpPr txBox="1"/>
          <p:nvPr/>
        </p:nvSpPr>
        <p:spPr>
          <a:xfrm>
            <a:off x="9203075" y="1741459"/>
            <a:ext cx="234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downloads Clique app and completes KYC 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313032-E2C6-0A49-88B9-B3B454E6A47D}"/>
              </a:ext>
            </a:extLst>
          </p:cNvPr>
          <p:cNvSpPr txBox="1"/>
          <p:nvPr/>
        </p:nvSpPr>
        <p:spPr>
          <a:xfrm>
            <a:off x="3131587" y="3245441"/>
            <a:ext cx="2170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routes the application to lender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383DE2-2AD4-9D49-934C-605206D4E289}"/>
              </a:ext>
            </a:extLst>
          </p:cNvPr>
          <p:cNvSpPr txBox="1"/>
          <p:nvPr/>
        </p:nvSpPr>
        <p:spPr>
          <a:xfrm>
            <a:off x="6187888" y="3298262"/>
            <a:ext cx="1872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underwrites the 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BCCC8B-B4AE-434F-9F5D-B699A4871841}"/>
              </a:ext>
            </a:extLst>
          </p:cNvPr>
          <p:cNvSpPr txBox="1"/>
          <p:nvPr/>
        </p:nvSpPr>
        <p:spPr>
          <a:xfrm>
            <a:off x="9377736" y="3137719"/>
            <a:ext cx="2170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Lender sends a confirmation back to Clique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D10CB-271F-764C-96BD-EB29A8E58113}"/>
              </a:ext>
            </a:extLst>
          </p:cNvPr>
          <p:cNvSpPr txBox="1"/>
          <p:nvPr/>
        </p:nvSpPr>
        <p:spPr>
          <a:xfrm>
            <a:off x="3470843" y="4574513"/>
            <a:ext cx="21704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Clique updates customer app and reflects the wallet credits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860A8-AE61-7D4A-A2E1-27459DFD695A}"/>
              </a:ext>
            </a:extLst>
          </p:cNvPr>
          <p:cNvSpPr txBox="1"/>
          <p:nvPr/>
        </p:nvSpPr>
        <p:spPr>
          <a:xfrm>
            <a:off x="6636550" y="4639621"/>
            <a:ext cx="18216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>
                <a:effectLst/>
                <a:latin typeface="Helvetica Neue" panose="02000503000000020004" pitchFamily="2" charset="0"/>
              </a:rPr>
              <a:t>Customer enjoys the F&amp;B services</a:t>
            </a:r>
            <a:endParaRPr lang="en-IN" sz="14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C01B4A-9144-DC42-AF0C-BB75A9FEDC49}"/>
              </a:ext>
            </a:extLst>
          </p:cNvPr>
          <p:cNvSpPr txBox="1"/>
          <p:nvPr/>
        </p:nvSpPr>
        <p:spPr>
          <a:xfrm>
            <a:off x="9890046" y="4590758"/>
            <a:ext cx="22531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effectLst/>
                <a:latin typeface="Helvetica Neue" panose="02000503000000020004" pitchFamily="2" charset="0"/>
              </a:rPr>
              <a:t>Customer pays through clique credit &amp; returns home 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EEF94F-49D4-AA4E-8C0F-19025EFBE777}"/>
              </a:ext>
            </a:extLst>
          </p:cNvPr>
          <p:cNvSpPr/>
          <p:nvPr/>
        </p:nvSpPr>
        <p:spPr>
          <a:xfrm>
            <a:off x="8796181" y="3231204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4BFECDF-B2A1-4E48-9C19-C5D82763B9AA}"/>
              </a:ext>
            </a:extLst>
          </p:cNvPr>
          <p:cNvSpPr/>
          <p:nvPr/>
        </p:nvSpPr>
        <p:spPr>
          <a:xfrm>
            <a:off x="1815977" y="1849421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1D6FB39-7BE2-F24F-BB7F-9A3DFFEA1032}"/>
              </a:ext>
            </a:extLst>
          </p:cNvPr>
          <p:cNvSpPr/>
          <p:nvPr/>
        </p:nvSpPr>
        <p:spPr>
          <a:xfrm>
            <a:off x="5057618" y="183379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A0A9F4D-2A2E-A54B-9FFE-15CFD9DCCD93}"/>
              </a:ext>
            </a:extLst>
          </p:cNvPr>
          <p:cNvSpPr/>
          <p:nvPr/>
        </p:nvSpPr>
        <p:spPr>
          <a:xfrm>
            <a:off x="8536242" y="1842936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815A386-AC6F-7B41-9827-BA83C36945A1}"/>
              </a:ext>
            </a:extLst>
          </p:cNvPr>
          <p:cNvSpPr/>
          <p:nvPr/>
        </p:nvSpPr>
        <p:spPr>
          <a:xfrm>
            <a:off x="2525905" y="330390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6E46DA1-AF37-144B-8B13-D58921D15FD6}"/>
              </a:ext>
            </a:extLst>
          </p:cNvPr>
          <p:cNvSpPr/>
          <p:nvPr/>
        </p:nvSpPr>
        <p:spPr>
          <a:xfrm>
            <a:off x="5637294" y="3300210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29D112-BB69-DA47-AB01-9A6CD7370F05}"/>
              </a:ext>
            </a:extLst>
          </p:cNvPr>
          <p:cNvSpPr/>
          <p:nvPr/>
        </p:nvSpPr>
        <p:spPr>
          <a:xfrm>
            <a:off x="2835730" y="4693282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262A9A-DD77-E943-8E4E-6F5536D9CB9B}"/>
              </a:ext>
            </a:extLst>
          </p:cNvPr>
          <p:cNvSpPr/>
          <p:nvPr/>
        </p:nvSpPr>
        <p:spPr>
          <a:xfrm>
            <a:off x="6075596" y="4616229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4293C2C-2B40-F64A-9B60-FECC3D35745B}"/>
              </a:ext>
            </a:extLst>
          </p:cNvPr>
          <p:cNvSpPr/>
          <p:nvPr/>
        </p:nvSpPr>
        <p:spPr>
          <a:xfrm>
            <a:off x="9289796" y="4678108"/>
            <a:ext cx="488769" cy="489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80286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Engagement &amp; Growth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78440" y="6356350"/>
            <a:ext cx="4114800" cy="365125"/>
          </a:xfrm>
        </p:spPr>
        <p:txBody>
          <a:bodyPr/>
          <a:lstStyle/>
          <a:p>
            <a:r>
              <a:rPr lang="en-US"/>
              <a:t>Confidential and Proprietary. Copyright (c) by TrueVibez 2020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C6918-1491-C74B-AD75-7CA298AECD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1786" y="1210612"/>
            <a:ext cx="10368644" cy="3003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2A43C-77C5-3248-94A0-45DE040B8A41}"/>
              </a:ext>
            </a:extLst>
          </p:cNvPr>
          <p:cNvSpPr txBox="1"/>
          <p:nvPr/>
        </p:nvSpPr>
        <p:spPr>
          <a:xfrm>
            <a:off x="1805786" y="1760623"/>
            <a:ext cx="82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Attract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4948B6-6F51-A040-A205-E497DE5B7C8C}"/>
              </a:ext>
            </a:extLst>
          </p:cNvPr>
          <p:cNvSpPr txBox="1"/>
          <p:nvPr/>
        </p:nvSpPr>
        <p:spPr>
          <a:xfrm>
            <a:off x="3505646" y="1647703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3CF37-5B7B-D14D-9248-BBB6EFD86A8E}"/>
              </a:ext>
            </a:extLst>
          </p:cNvPr>
          <p:cNvSpPr txBox="1"/>
          <p:nvPr/>
        </p:nvSpPr>
        <p:spPr>
          <a:xfrm>
            <a:off x="5271069" y="1463037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3E2DB9-06A7-6D4F-9512-CF1BD4782085}"/>
              </a:ext>
            </a:extLst>
          </p:cNvPr>
          <p:cNvSpPr txBox="1"/>
          <p:nvPr/>
        </p:nvSpPr>
        <p:spPr>
          <a:xfrm>
            <a:off x="7004207" y="1294597"/>
            <a:ext cx="77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5B308B-CBE5-A74F-8520-EB186065D9FA}"/>
              </a:ext>
            </a:extLst>
          </p:cNvPr>
          <p:cNvSpPr txBox="1"/>
          <p:nvPr/>
        </p:nvSpPr>
        <p:spPr>
          <a:xfrm>
            <a:off x="8697209" y="1109931"/>
            <a:ext cx="6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78CEF4-0863-954B-8C54-9E5B2B3AC062}"/>
              </a:ext>
            </a:extLst>
          </p:cNvPr>
          <p:cNvSpPr txBox="1"/>
          <p:nvPr/>
        </p:nvSpPr>
        <p:spPr>
          <a:xfrm>
            <a:off x="10364889" y="967493"/>
            <a:ext cx="71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C8389-98AF-E54C-B26E-5C558BC7F061}"/>
              </a:ext>
            </a:extLst>
          </p:cNvPr>
          <p:cNvSpPr txBox="1"/>
          <p:nvPr/>
        </p:nvSpPr>
        <p:spPr>
          <a:xfrm>
            <a:off x="1095215" y="4348963"/>
            <a:ext cx="2087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Relate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Identify Key Concerns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Show Importance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Reflect Passion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Media Interaction 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Uncover Strategy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Unveil Edge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Compare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48AC5F-EAB3-3546-B62B-E159604304C4}"/>
              </a:ext>
            </a:extLst>
          </p:cNvPr>
          <p:cNvSpPr txBox="1"/>
          <p:nvPr/>
        </p:nvSpPr>
        <p:spPr>
          <a:xfrm>
            <a:off x="3228077" y="4348963"/>
            <a:ext cx="1723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Events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Interaction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Awards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Felicitation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Awareness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Collaboration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Care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499BD3-D74B-CD45-98A0-8A5355E31EE8}"/>
              </a:ext>
            </a:extLst>
          </p:cNvPr>
          <p:cNvSpPr txBox="1"/>
          <p:nvPr/>
        </p:nvSpPr>
        <p:spPr>
          <a:xfrm>
            <a:off x="4864229" y="4386192"/>
            <a:ext cx="16378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Clique Pilot 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POC / Beta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Clique Launch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Full Service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Value Adds</a:t>
            </a:r>
          </a:p>
          <a:p>
            <a:pPr marL="104400" indent="-104400">
              <a:buFont typeface="Arial" panose="020B0604020202020204" pitchFamily="34" charset="0"/>
              <a:buChar char="•"/>
            </a:pPr>
            <a:r>
              <a:rPr lang="en-US" sz="1600" dirty="0"/>
              <a:t>Ease of Business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4959C8-D9E3-5D41-9378-F3737D180007}"/>
              </a:ext>
            </a:extLst>
          </p:cNvPr>
          <p:cNvSpPr txBox="1"/>
          <p:nvPr/>
        </p:nvSpPr>
        <p:spPr>
          <a:xfrm>
            <a:off x="6374285" y="4348963"/>
            <a:ext cx="2005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Business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Referrals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Statistics &amp; Analytics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Product Placement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Features services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3B6ED8-F7E3-944B-B17B-B7250D13067E}"/>
              </a:ext>
            </a:extLst>
          </p:cNvPr>
          <p:cNvSpPr txBox="1"/>
          <p:nvPr/>
        </p:nvSpPr>
        <p:spPr>
          <a:xfrm>
            <a:off x="8312698" y="4348963"/>
            <a:ext cx="1637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Volume Boost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Upselling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Cross Move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Up-cycling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Dynamic Pricing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Scoring / Rating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Feedback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5750" indent="-10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D4D2AF-DBE7-BB4A-9E94-B7A367E8445F}"/>
              </a:ext>
            </a:extLst>
          </p:cNvPr>
          <p:cNvSpPr txBox="1"/>
          <p:nvPr/>
        </p:nvSpPr>
        <p:spPr>
          <a:xfrm>
            <a:off x="10147529" y="4363890"/>
            <a:ext cx="16378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WAIU Launch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Added Products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Promote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Memberships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Customer engagement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Logistics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sz="1600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27872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32228" y="224441"/>
            <a:ext cx="11698514" cy="641531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246743"/>
            <a:ext cx="856343" cy="791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8" y="1071676"/>
            <a:ext cx="841375" cy="762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8" y="1863347"/>
            <a:ext cx="827542" cy="737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1" y="2544923"/>
            <a:ext cx="764042" cy="758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35" y="3298262"/>
            <a:ext cx="778132" cy="7997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335" y="4070762"/>
            <a:ext cx="832757" cy="9368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630" y="4933765"/>
            <a:ext cx="721506" cy="758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4" y="5716162"/>
            <a:ext cx="735013" cy="8041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03088" y="224441"/>
            <a:ext cx="94900" cy="64085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5767" y="394717"/>
            <a:ext cx="67703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002060"/>
                </a:solidFill>
                <a:latin typeface="Arial Black" panose="020B0A04020102020204" pitchFamily="34" charset="0"/>
              </a:rPr>
              <a:t>Merchant – Elevated Pitch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214764" y="1014084"/>
            <a:ext cx="10717419" cy="2412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700430" y="229638"/>
            <a:ext cx="232913" cy="77968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291319" y="6558170"/>
            <a:ext cx="4114800" cy="365125"/>
          </a:xfrm>
        </p:spPr>
        <p:txBody>
          <a:bodyPr/>
          <a:lstStyle/>
          <a:p>
            <a:r>
              <a:rPr lang="en-US" dirty="0"/>
              <a:t>Confidential and Proprietary. Copyright (c) by TrueVibez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60F7B-5716-4810-A91D-46252C2EC1F4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11D5F-1F89-0746-A90F-88F48E726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606" y="1863347"/>
            <a:ext cx="3449762" cy="37841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0AEFFC-FBA3-3D4F-8ED2-E8EEA5B2704F}"/>
              </a:ext>
            </a:extLst>
          </p:cNvPr>
          <p:cNvSpPr txBox="1"/>
          <p:nvPr/>
        </p:nvSpPr>
        <p:spPr>
          <a:xfrm>
            <a:off x="4433138" y="1009322"/>
            <a:ext cx="3693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Increased Profit Margins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Of restaurants by onboarding brand new customers &amp; rotate existing customer more often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3E2B34-24FF-6E44-867C-0E5F86C7E8C2}"/>
              </a:ext>
            </a:extLst>
          </p:cNvPr>
          <p:cNvSpPr txBox="1"/>
          <p:nvPr/>
        </p:nvSpPr>
        <p:spPr>
          <a:xfrm>
            <a:off x="7806939" y="2413404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Cross Industry Alliance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Merchants to benefit from Clique partnerships like Pune Mirror, Sakal, Banks &amp; Lenders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B7555E-F8B5-3144-A08F-C05D6C7B4871}"/>
              </a:ext>
            </a:extLst>
          </p:cNvPr>
          <p:cNvSpPr txBox="1"/>
          <p:nvPr/>
        </p:nvSpPr>
        <p:spPr>
          <a:xfrm>
            <a:off x="1316716" y="2553455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New Product &amp; Features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be offered to customers for extended loyalty &amp; addition premium clientele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05BACC-BB19-B740-BED3-424381C6867C}"/>
              </a:ext>
            </a:extLst>
          </p:cNvPr>
          <p:cNvSpPr txBox="1"/>
          <p:nvPr/>
        </p:nvSpPr>
        <p:spPr>
          <a:xfrm>
            <a:off x="7806368" y="4164848"/>
            <a:ext cx="34207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High Customer Retention</a:t>
            </a:r>
          </a:p>
          <a:p>
            <a:r>
              <a:rPr lang="en-US" sz="1600" dirty="0">
                <a:solidFill>
                  <a:srgbClr val="7030A0"/>
                </a:solidFill>
              </a:rPr>
              <a:t>To continue their quality service &amp; more to existing customers without any additional expense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A74E82-0F5C-2A43-9C5E-D7D506575D7B}"/>
              </a:ext>
            </a:extLst>
          </p:cNvPr>
          <p:cNvSpPr txBox="1"/>
          <p:nvPr/>
        </p:nvSpPr>
        <p:spPr>
          <a:xfrm>
            <a:off x="1379555" y="4056921"/>
            <a:ext cx="29885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Larger Ticket Size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Eat Now Pay Later customers to spend an average of 15-30% higher on F&amp;B services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B1A893-613C-9A43-9CAD-5228FB71BE6D}"/>
              </a:ext>
            </a:extLst>
          </p:cNvPr>
          <p:cNvSpPr txBox="1"/>
          <p:nvPr/>
        </p:nvSpPr>
        <p:spPr>
          <a:xfrm>
            <a:off x="3998270" y="5592921"/>
            <a:ext cx="4464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Merchant, Staff &amp; Consumer Lending 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To support merchant financial needs without bank audit &amp;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347461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63123</TotalTime>
  <Words>2148</Words>
  <Application>Microsoft Macintosh PowerPoint</Application>
  <PresentationFormat>Widescreen</PresentationFormat>
  <Paragraphs>402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Helvetica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Alok Sambuddha</cp:lastModifiedBy>
  <cp:revision>216</cp:revision>
  <cp:lastPrinted>2021-11-11T17:48:08Z</cp:lastPrinted>
  <dcterms:created xsi:type="dcterms:W3CDTF">2020-06-12T02:29:26Z</dcterms:created>
  <dcterms:modified xsi:type="dcterms:W3CDTF">2021-11-29T16:25:42Z</dcterms:modified>
</cp:coreProperties>
</file>